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1"/>
  </p:sldMasterIdLst>
  <p:sldIdLst>
    <p:sldId id="256" r:id="rId2"/>
    <p:sldId id="257" r:id="rId3"/>
    <p:sldId id="272" r:id="rId4"/>
    <p:sldId id="260" r:id="rId5"/>
    <p:sldId id="268" r:id="rId6"/>
    <p:sldId id="261" r:id="rId7"/>
    <p:sldId id="267" r:id="rId8"/>
    <p:sldId id="258" r:id="rId9"/>
    <p:sldId id="271" r:id="rId10"/>
    <p:sldId id="262" r:id="rId11"/>
    <p:sldId id="263" r:id="rId12"/>
    <p:sldId id="264" r:id="rId13"/>
    <p:sldId id="265" r:id="rId14"/>
    <p:sldId id="266" r:id="rId15"/>
    <p:sldId id="259" r:id="rId16"/>
  </p:sldIdLst>
  <p:sldSz cx="9144000" cy="6858000" type="screen4x3"/>
  <p:notesSz cx="6858000" cy="9144000"/>
  <p:embeddedFontLst>
    <p:embeddedFont>
      <p:font typeface="vtks distress" panose="02000000000000000000" pitchFamily="2" charset="0"/>
      <p:regular r:id="rId17"/>
    </p:embeddedFont>
    <p:embeddedFont>
      <p:font typeface="GreeceBlack" panose="020B0600000000000000" pitchFamily="34" charset="0"/>
      <p:regular r:id="rId1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677" autoAdjust="0"/>
    <p:restoredTop sz="83982" autoAdjust="0"/>
  </p:normalViewPr>
  <p:slideViewPr>
    <p:cSldViewPr>
      <p:cViewPr varScale="1">
        <p:scale>
          <a:sx n="68" d="100"/>
          <a:sy n="68" d="100"/>
        </p:scale>
        <p:origin x="81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652784D-F0C2-47E1-89BC-EEFB4DF5B95A}" type="datetimeFigureOut">
              <a:rPr lang="en-US" smtClean="0"/>
              <a:t>11/2/2014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2742052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652784D-F0C2-47E1-89BC-EEFB4DF5B95A}" type="datetimeFigureOut">
              <a:rPr lang="en-US" smtClean="0"/>
              <a:t>11/2/2014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3444895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652784D-F0C2-47E1-89BC-EEFB4DF5B95A}" type="datetimeFigureOut">
              <a:rPr lang="en-US" smtClean="0"/>
              <a:t>11/2/2014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1418300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652784D-F0C2-47E1-89BC-EEFB4DF5B95A}" type="datetimeFigureOut">
              <a:rPr lang="en-US" smtClean="0"/>
              <a:t>11/2/2014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1867933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52784D-F0C2-47E1-89BC-EEFB4DF5B95A}" type="datetimeFigureOut">
              <a:rPr lang="en-US" smtClean="0"/>
              <a:t>11/2/2014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3262128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652784D-F0C2-47E1-89BC-EEFB4DF5B95A}" type="datetimeFigureOut">
              <a:rPr lang="en-US" smtClean="0"/>
              <a:t>11/2/2014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4040783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652784D-F0C2-47E1-89BC-EEFB4DF5B95A}" type="datetimeFigureOut">
              <a:rPr lang="en-US" smtClean="0"/>
              <a:t>11/2/2014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428568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652784D-F0C2-47E1-89BC-EEFB4DF5B95A}" type="datetimeFigureOut">
              <a:rPr lang="en-US" smtClean="0"/>
              <a:t>11/2/2014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4000152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52784D-F0C2-47E1-89BC-EEFB4DF5B95A}" type="datetimeFigureOut">
              <a:rPr lang="en-US" smtClean="0"/>
              <a:t>11/2/2014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3620655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52784D-F0C2-47E1-89BC-EEFB4DF5B95A}" type="datetimeFigureOut">
              <a:rPr lang="en-US" smtClean="0"/>
              <a:t>11/2/2014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1966045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52784D-F0C2-47E1-89BC-EEFB4DF5B95A}" type="datetimeFigureOut">
              <a:rPr lang="en-US" smtClean="0"/>
              <a:t>11/2/2014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2137555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52784D-F0C2-47E1-89BC-EEFB4DF5B95A}" type="datetimeFigureOut">
              <a:rPr lang="en-US" smtClean="0"/>
              <a:t>11/2/2014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028744-ADE1-4348-A97D-AF235C2FE208}" type="slidenum">
              <a:rPr lang="en-US" smtClean="0"/>
              <a:t>‹#›</a:t>
            </a:fld>
            <a:endParaRPr lang="en-US"/>
          </a:p>
        </p:txBody>
      </p:sp>
    </p:spTree>
    <p:extLst>
      <p:ext uri="{BB962C8B-B14F-4D97-AF65-F5344CB8AC3E}">
        <p14:creationId xmlns:p14="http://schemas.microsoft.com/office/powerpoint/2010/main" val="9930787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5.emf"/><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709331" y="2241339"/>
            <a:ext cx="857956" cy="1446550"/>
          </a:xfrm>
          <a:prstGeom prst="rect">
            <a:avLst/>
          </a:prstGeom>
          <a:noFill/>
        </p:spPr>
        <p:txBody>
          <a:bodyPr wrap="square" rtlCol="0">
            <a:spAutoFit/>
          </a:bodyPr>
          <a:lstStyle/>
          <a:p>
            <a:r>
              <a:rPr lang="en-US" sz="8800" dirty="0" smtClean="0">
                <a:latin typeface="vtks distress" panose="02000000000000000000" pitchFamily="2" charset="0"/>
              </a:rPr>
              <a:t>C</a:t>
            </a:r>
            <a:endParaRPr lang="en-US" sz="8800" dirty="0">
              <a:latin typeface="vtks distress" panose="02000000000000000000" pitchFamily="2" charset="0"/>
            </a:endParaRPr>
          </a:p>
        </p:txBody>
      </p:sp>
      <p:sp>
        <p:nvSpPr>
          <p:cNvPr id="5" name="TextBox 4"/>
          <p:cNvSpPr txBox="1"/>
          <p:nvPr/>
        </p:nvSpPr>
        <p:spPr>
          <a:xfrm>
            <a:off x="3222979" y="2326005"/>
            <a:ext cx="857956" cy="1446550"/>
          </a:xfrm>
          <a:prstGeom prst="rect">
            <a:avLst/>
          </a:prstGeom>
          <a:noFill/>
        </p:spPr>
        <p:txBody>
          <a:bodyPr wrap="square" rtlCol="0">
            <a:spAutoFit/>
          </a:bodyPr>
          <a:lstStyle/>
          <a:p>
            <a:r>
              <a:rPr lang="en-US" sz="8800" dirty="0" smtClean="0">
                <a:latin typeface="vtks distress" panose="02000000000000000000" pitchFamily="2" charset="0"/>
              </a:rPr>
              <a:t>O</a:t>
            </a:r>
            <a:endParaRPr lang="en-US" sz="8800" dirty="0">
              <a:latin typeface="vtks distress" panose="02000000000000000000" pitchFamily="2" charset="0"/>
            </a:endParaRPr>
          </a:p>
        </p:txBody>
      </p:sp>
      <p:sp>
        <p:nvSpPr>
          <p:cNvPr id="6" name="TextBox 5"/>
          <p:cNvSpPr txBox="1"/>
          <p:nvPr/>
        </p:nvSpPr>
        <p:spPr>
          <a:xfrm>
            <a:off x="3793072" y="2354226"/>
            <a:ext cx="857956" cy="1446550"/>
          </a:xfrm>
          <a:prstGeom prst="rect">
            <a:avLst/>
          </a:prstGeom>
          <a:noFill/>
        </p:spPr>
        <p:txBody>
          <a:bodyPr wrap="square" rtlCol="0">
            <a:spAutoFit/>
          </a:bodyPr>
          <a:lstStyle/>
          <a:p>
            <a:r>
              <a:rPr lang="en-US" sz="8800" dirty="0" smtClean="0">
                <a:latin typeface="vtks distress" panose="02000000000000000000" pitchFamily="2" charset="0"/>
              </a:rPr>
              <a:t>R</a:t>
            </a:r>
            <a:endParaRPr lang="en-US" sz="8800" dirty="0">
              <a:latin typeface="vtks distress" panose="02000000000000000000" pitchFamily="2" charset="0"/>
            </a:endParaRPr>
          </a:p>
        </p:txBody>
      </p:sp>
      <p:sp>
        <p:nvSpPr>
          <p:cNvPr id="7" name="TextBox 6"/>
          <p:cNvSpPr txBox="1"/>
          <p:nvPr/>
        </p:nvSpPr>
        <p:spPr>
          <a:xfrm>
            <a:off x="4413452" y="2382447"/>
            <a:ext cx="779960" cy="1446550"/>
          </a:xfrm>
          <a:prstGeom prst="rect">
            <a:avLst/>
          </a:prstGeom>
          <a:noFill/>
        </p:spPr>
        <p:txBody>
          <a:bodyPr wrap="square" rtlCol="0">
            <a:spAutoFit/>
          </a:bodyPr>
          <a:lstStyle/>
          <a:p>
            <a:r>
              <a:rPr lang="en-US" sz="8800" dirty="0" smtClean="0">
                <a:latin typeface="vtks distress" panose="02000000000000000000" pitchFamily="2" charset="0"/>
              </a:rPr>
              <a:t>I</a:t>
            </a:r>
            <a:endParaRPr lang="en-US" sz="8800" dirty="0">
              <a:latin typeface="vtks distress" panose="02000000000000000000" pitchFamily="2" charset="0"/>
            </a:endParaRPr>
          </a:p>
        </p:txBody>
      </p:sp>
      <p:sp>
        <p:nvSpPr>
          <p:cNvPr id="8" name="TextBox 7"/>
          <p:cNvSpPr txBox="1"/>
          <p:nvPr/>
        </p:nvSpPr>
        <p:spPr>
          <a:xfrm>
            <a:off x="4656164" y="2354223"/>
            <a:ext cx="779960" cy="1446550"/>
          </a:xfrm>
          <a:prstGeom prst="rect">
            <a:avLst/>
          </a:prstGeom>
          <a:noFill/>
        </p:spPr>
        <p:txBody>
          <a:bodyPr wrap="square" rtlCol="0">
            <a:spAutoFit/>
          </a:bodyPr>
          <a:lstStyle/>
          <a:p>
            <a:r>
              <a:rPr lang="en-US" sz="8800" dirty="0" smtClean="0">
                <a:latin typeface="vtks distress" panose="02000000000000000000" pitchFamily="2" charset="0"/>
              </a:rPr>
              <a:t>N</a:t>
            </a:r>
            <a:endParaRPr lang="en-US" sz="8800" dirty="0">
              <a:latin typeface="vtks distress" panose="02000000000000000000" pitchFamily="2" charset="0"/>
            </a:endParaRPr>
          </a:p>
        </p:txBody>
      </p:sp>
      <p:sp>
        <p:nvSpPr>
          <p:cNvPr id="9" name="TextBox 8"/>
          <p:cNvSpPr txBox="1"/>
          <p:nvPr/>
        </p:nvSpPr>
        <p:spPr>
          <a:xfrm>
            <a:off x="5305280" y="2382444"/>
            <a:ext cx="779960" cy="1446550"/>
          </a:xfrm>
          <a:prstGeom prst="rect">
            <a:avLst/>
          </a:prstGeom>
          <a:noFill/>
        </p:spPr>
        <p:txBody>
          <a:bodyPr wrap="square" rtlCol="0">
            <a:spAutoFit/>
          </a:bodyPr>
          <a:lstStyle/>
          <a:p>
            <a:r>
              <a:rPr lang="en-US" sz="8800" dirty="0" smtClean="0">
                <a:latin typeface="vtks distress" panose="02000000000000000000" pitchFamily="2" charset="0"/>
              </a:rPr>
              <a:t>T</a:t>
            </a:r>
            <a:endParaRPr lang="en-US" sz="8800" dirty="0">
              <a:latin typeface="vtks distress" panose="02000000000000000000" pitchFamily="2" charset="0"/>
            </a:endParaRPr>
          </a:p>
        </p:txBody>
      </p:sp>
      <p:sp>
        <p:nvSpPr>
          <p:cNvPr id="10" name="TextBox 9"/>
          <p:cNvSpPr txBox="1"/>
          <p:nvPr/>
        </p:nvSpPr>
        <p:spPr>
          <a:xfrm>
            <a:off x="5796350" y="2388087"/>
            <a:ext cx="779960" cy="1446550"/>
          </a:xfrm>
          <a:prstGeom prst="rect">
            <a:avLst/>
          </a:prstGeom>
          <a:noFill/>
        </p:spPr>
        <p:txBody>
          <a:bodyPr wrap="square" rtlCol="0">
            <a:spAutoFit/>
          </a:bodyPr>
          <a:lstStyle/>
          <a:p>
            <a:r>
              <a:rPr lang="en-US" sz="8800" dirty="0" smtClean="0">
                <a:latin typeface="vtks distress" panose="02000000000000000000" pitchFamily="2" charset="0"/>
              </a:rPr>
              <a:t>H</a:t>
            </a:r>
            <a:endParaRPr lang="en-US" sz="8800" dirty="0">
              <a:latin typeface="vtks distress" panose="02000000000000000000" pitchFamily="2" charset="0"/>
            </a:endParaRPr>
          </a:p>
        </p:txBody>
      </p:sp>
      <p:sp>
        <p:nvSpPr>
          <p:cNvPr id="11" name="TextBox 10"/>
          <p:cNvSpPr txBox="1"/>
          <p:nvPr/>
        </p:nvSpPr>
        <p:spPr>
          <a:xfrm>
            <a:off x="6417236" y="2388090"/>
            <a:ext cx="779960" cy="1446550"/>
          </a:xfrm>
          <a:prstGeom prst="rect">
            <a:avLst/>
          </a:prstGeom>
          <a:noFill/>
        </p:spPr>
        <p:txBody>
          <a:bodyPr wrap="square" rtlCol="0">
            <a:spAutoFit/>
          </a:bodyPr>
          <a:lstStyle/>
          <a:p>
            <a:r>
              <a:rPr lang="en-US" sz="8800" dirty="0" smtClean="0">
                <a:latin typeface="vtks distress" panose="02000000000000000000" pitchFamily="2" charset="0"/>
              </a:rPr>
              <a:t>I</a:t>
            </a:r>
            <a:endParaRPr lang="en-US" sz="8800" dirty="0">
              <a:latin typeface="vtks distress" panose="02000000000000000000" pitchFamily="2" charset="0"/>
            </a:endParaRPr>
          </a:p>
        </p:txBody>
      </p:sp>
      <p:sp>
        <p:nvSpPr>
          <p:cNvPr id="12" name="TextBox 11"/>
          <p:cNvSpPr txBox="1"/>
          <p:nvPr/>
        </p:nvSpPr>
        <p:spPr>
          <a:xfrm>
            <a:off x="6693820" y="2337288"/>
            <a:ext cx="779960" cy="1446550"/>
          </a:xfrm>
          <a:prstGeom prst="rect">
            <a:avLst/>
          </a:prstGeom>
          <a:noFill/>
        </p:spPr>
        <p:txBody>
          <a:bodyPr wrap="square" rtlCol="0">
            <a:spAutoFit/>
          </a:bodyPr>
          <a:lstStyle/>
          <a:p>
            <a:r>
              <a:rPr lang="en-US" sz="8800" dirty="0" smtClean="0">
                <a:latin typeface="vtks distress" panose="02000000000000000000" pitchFamily="2" charset="0"/>
              </a:rPr>
              <a:t>A</a:t>
            </a:r>
            <a:endParaRPr lang="en-US" sz="8800" dirty="0">
              <a:latin typeface="vtks distress" panose="02000000000000000000" pitchFamily="2" charset="0"/>
            </a:endParaRPr>
          </a:p>
        </p:txBody>
      </p:sp>
      <p:sp>
        <p:nvSpPr>
          <p:cNvPr id="13" name="TextBox 12"/>
          <p:cNvSpPr txBox="1"/>
          <p:nvPr/>
        </p:nvSpPr>
        <p:spPr>
          <a:xfrm>
            <a:off x="7884808" y="2388087"/>
            <a:ext cx="779960" cy="1446550"/>
          </a:xfrm>
          <a:prstGeom prst="rect">
            <a:avLst/>
          </a:prstGeom>
          <a:noFill/>
        </p:spPr>
        <p:txBody>
          <a:bodyPr wrap="square" rtlCol="0">
            <a:spAutoFit/>
          </a:bodyPr>
          <a:lstStyle/>
          <a:p>
            <a:r>
              <a:rPr lang="en-US" sz="8800" dirty="0" smtClean="0">
                <a:latin typeface="vtks distress" panose="02000000000000000000" pitchFamily="2" charset="0"/>
              </a:rPr>
              <a:t>S  </a:t>
            </a:r>
            <a:endParaRPr lang="en-US" sz="8800" dirty="0">
              <a:latin typeface="vtks distress" panose="02000000000000000000" pitchFamily="2" charset="0"/>
            </a:endParaRPr>
          </a:p>
        </p:txBody>
      </p:sp>
      <p:sp>
        <p:nvSpPr>
          <p:cNvPr id="14" name="TextBox 13"/>
          <p:cNvSpPr txBox="1"/>
          <p:nvPr/>
        </p:nvSpPr>
        <p:spPr>
          <a:xfrm>
            <a:off x="7269540" y="2371155"/>
            <a:ext cx="779960" cy="1446550"/>
          </a:xfrm>
          <a:prstGeom prst="rect">
            <a:avLst/>
          </a:prstGeom>
          <a:noFill/>
        </p:spPr>
        <p:txBody>
          <a:bodyPr wrap="square" rtlCol="0">
            <a:spAutoFit/>
          </a:bodyPr>
          <a:lstStyle/>
          <a:p>
            <a:r>
              <a:rPr lang="en-US" sz="8800" dirty="0" smtClean="0">
                <a:latin typeface="vtks distress" panose="02000000000000000000" pitchFamily="2" charset="0"/>
              </a:rPr>
              <a:t>N</a:t>
            </a:r>
            <a:endParaRPr lang="en-US" sz="8800" dirty="0">
              <a:latin typeface="vtks distress" panose="02000000000000000000" pitchFamily="2" charset="0"/>
            </a:endParaRPr>
          </a:p>
        </p:txBody>
      </p:sp>
      <p:sp>
        <p:nvSpPr>
          <p:cNvPr id="16" name="TextBox 15"/>
          <p:cNvSpPr txBox="1"/>
          <p:nvPr/>
        </p:nvSpPr>
        <p:spPr>
          <a:xfrm>
            <a:off x="2804784" y="1270497"/>
            <a:ext cx="779960" cy="1200329"/>
          </a:xfrm>
          <a:prstGeom prst="rect">
            <a:avLst/>
          </a:prstGeom>
          <a:gradFill flip="none" rotWithShape="1">
            <a:gsLst>
              <a:gs pos="0">
                <a:schemeClr val="bg1"/>
              </a:gs>
              <a:gs pos="12000">
                <a:schemeClr val="bg2"/>
              </a:gs>
              <a:gs pos="26000">
                <a:schemeClr val="accent5">
                  <a:lumMod val="75000"/>
                </a:schemeClr>
              </a:gs>
              <a:gs pos="97000">
                <a:schemeClr val="bg1"/>
              </a:gs>
            </a:gsLst>
            <a:lin ang="1200000" scaled="0"/>
            <a:tileRect/>
          </a:gradFill>
          <a:effectLst>
            <a:softEdge rad="63500"/>
          </a:effectLst>
        </p:spPr>
        <p:txBody>
          <a:bodyPr wrap="square" rtlCol="0">
            <a:spAutoFit/>
          </a:bodyPr>
          <a:lstStyle/>
          <a:p>
            <a:r>
              <a:rPr lang="en-US" sz="7200" dirty="0" smtClean="0">
                <a:solidFill>
                  <a:srgbClr val="FFFFFF"/>
                </a:solidFill>
                <a:latin typeface="vtks distress" panose="02000000000000000000" pitchFamily="2" charset="0"/>
              </a:rPr>
              <a:t>I</a:t>
            </a:r>
            <a:endParaRPr lang="en-US" sz="7200" dirty="0">
              <a:solidFill>
                <a:srgbClr val="FFFFFF"/>
              </a:solidFill>
              <a:latin typeface="vtks distress" panose="02000000000000000000" pitchFamily="2" charset="0"/>
            </a:endParaRPr>
          </a:p>
        </p:txBody>
      </p:sp>
      <p:sp>
        <p:nvSpPr>
          <p:cNvPr id="17" name="TextBox 16"/>
          <p:cNvSpPr txBox="1"/>
          <p:nvPr/>
        </p:nvSpPr>
        <p:spPr>
          <a:xfrm>
            <a:off x="4678746" y="1270494"/>
            <a:ext cx="779960" cy="1200329"/>
          </a:xfrm>
          <a:prstGeom prst="rect">
            <a:avLst/>
          </a:prstGeom>
          <a:gradFill flip="none" rotWithShape="1">
            <a:gsLst>
              <a:gs pos="0">
                <a:schemeClr val="bg1"/>
              </a:gs>
              <a:gs pos="12000">
                <a:schemeClr val="bg2"/>
              </a:gs>
              <a:gs pos="26000">
                <a:schemeClr val="accent5">
                  <a:lumMod val="75000"/>
                </a:schemeClr>
              </a:gs>
              <a:gs pos="97000">
                <a:schemeClr val="bg1"/>
              </a:gs>
            </a:gsLst>
            <a:lin ang="1200000" scaled="0"/>
            <a:tileRect/>
          </a:gradFill>
          <a:effectLst>
            <a:softEdge rad="63500"/>
          </a:effectLst>
        </p:spPr>
        <p:txBody>
          <a:bodyPr wrap="square" rtlCol="0">
            <a:spAutoFit/>
          </a:bodyPr>
          <a:lstStyle/>
          <a:p>
            <a:r>
              <a:rPr lang="en-US" sz="7200" dirty="0" smtClean="0">
                <a:solidFill>
                  <a:srgbClr val="FFFFFF"/>
                </a:solidFill>
                <a:latin typeface="vtks distress" panose="02000000000000000000" pitchFamily="2" charset="0"/>
              </a:rPr>
              <a:t>T</a:t>
            </a:r>
            <a:endParaRPr lang="en-US" sz="7200" dirty="0">
              <a:solidFill>
                <a:srgbClr val="FFFFFF"/>
              </a:solidFill>
              <a:latin typeface="vtks distress" panose="02000000000000000000" pitchFamily="2" charset="0"/>
            </a:endParaRPr>
          </a:p>
        </p:txBody>
      </p:sp>
      <p:sp>
        <p:nvSpPr>
          <p:cNvPr id="18" name="TextBox 17"/>
          <p:cNvSpPr txBox="1"/>
          <p:nvPr/>
        </p:nvSpPr>
        <p:spPr>
          <a:xfrm>
            <a:off x="4029653" y="1276137"/>
            <a:ext cx="779960" cy="1200329"/>
          </a:xfrm>
          <a:prstGeom prst="rect">
            <a:avLst/>
          </a:prstGeom>
          <a:gradFill flip="none" rotWithShape="1">
            <a:gsLst>
              <a:gs pos="0">
                <a:schemeClr val="bg1"/>
              </a:gs>
              <a:gs pos="12000">
                <a:schemeClr val="bg2"/>
              </a:gs>
              <a:gs pos="26000">
                <a:schemeClr val="accent5">
                  <a:lumMod val="75000"/>
                </a:schemeClr>
              </a:gs>
              <a:gs pos="97000">
                <a:schemeClr val="bg1"/>
              </a:gs>
            </a:gsLst>
            <a:lin ang="1200000" scaled="0"/>
            <a:tileRect/>
          </a:gradFill>
          <a:effectLst>
            <a:softEdge rad="63500"/>
          </a:effectLst>
        </p:spPr>
        <p:txBody>
          <a:bodyPr wrap="square" rtlCol="0">
            <a:spAutoFit/>
          </a:bodyPr>
          <a:lstStyle/>
          <a:p>
            <a:r>
              <a:rPr lang="en-US" sz="7200" dirty="0" smtClean="0">
                <a:solidFill>
                  <a:srgbClr val="FFFFFF"/>
                </a:solidFill>
                <a:latin typeface="vtks distress" panose="02000000000000000000" pitchFamily="2" charset="0"/>
              </a:rPr>
              <a:t>S  </a:t>
            </a:r>
            <a:endParaRPr lang="en-US" sz="7200" dirty="0">
              <a:solidFill>
                <a:srgbClr val="FFFFFF"/>
              </a:solidFill>
              <a:latin typeface="vtks distress" panose="02000000000000000000" pitchFamily="2" charset="0"/>
            </a:endParaRPr>
          </a:p>
        </p:txBody>
      </p:sp>
      <p:sp>
        <p:nvSpPr>
          <p:cNvPr id="19" name="TextBox 18"/>
          <p:cNvSpPr txBox="1"/>
          <p:nvPr/>
        </p:nvSpPr>
        <p:spPr>
          <a:xfrm>
            <a:off x="2087931" y="1264851"/>
            <a:ext cx="779960" cy="1200329"/>
          </a:xfrm>
          <a:prstGeom prst="rect">
            <a:avLst/>
          </a:prstGeom>
          <a:gradFill flip="none" rotWithShape="1">
            <a:gsLst>
              <a:gs pos="0">
                <a:schemeClr val="bg1"/>
              </a:gs>
              <a:gs pos="12000">
                <a:schemeClr val="bg2"/>
              </a:gs>
              <a:gs pos="26000">
                <a:schemeClr val="accent5">
                  <a:lumMod val="75000"/>
                </a:schemeClr>
              </a:gs>
              <a:gs pos="97000">
                <a:schemeClr val="bg1"/>
              </a:gs>
            </a:gsLst>
            <a:lin ang="1200000" scaled="0"/>
            <a:tileRect/>
          </a:gradFill>
          <a:effectLst>
            <a:softEdge rad="63500"/>
          </a:effectLst>
        </p:spPr>
        <p:txBody>
          <a:bodyPr wrap="square" rtlCol="0">
            <a:spAutoFit/>
          </a:bodyPr>
          <a:lstStyle/>
          <a:p>
            <a:r>
              <a:rPr lang="en-US" sz="7200" dirty="0">
                <a:solidFill>
                  <a:srgbClr val="FFFFFF"/>
                </a:solidFill>
                <a:latin typeface="vtks distress" panose="02000000000000000000" pitchFamily="2" charset="0"/>
              </a:rPr>
              <a:t>F</a:t>
            </a:r>
          </a:p>
        </p:txBody>
      </p:sp>
      <p:sp>
        <p:nvSpPr>
          <p:cNvPr id="15" name="TextBox 14"/>
          <p:cNvSpPr txBox="1"/>
          <p:nvPr/>
        </p:nvSpPr>
        <p:spPr>
          <a:xfrm>
            <a:off x="3268139" y="1242276"/>
            <a:ext cx="857956" cy="1200329"/>
          </a:xfrm>
          <a:prstGeom prst="rect">
            <a:avLst/>
          </a:prstGeom>
          <a:gradFill flip="none" rotWithShape="1">
            <a:gsLst>
              <a:gs pos="0">
                <a:schemeClr val="bg1"/>
              </a:gs>
              <a:gs pos="12000">
                <a:schemeClr val="bg2"/>
              </a:gs>
              <a:gs pos="26000">
                <a:schemeClr val="accent5">
                  <a:lumMod val="75000"/>
                </a:schemeClr>
              </a:gs>
              <a:gs pos="97000">
                <a:schemeClr val="bg1"/>
              </a:gs>
            </a:gsLst>
            <a:lin ang="1200000" scaled="0"/>
            <a:tileRect/>
          </a:gradFill>
          <a:effectLst>
            <a:softEdge rad="63500"/>
          </a:effectLst>
        </p:spPr>
        <p:txBody>
          <a:bodyPr wrap="square" rtlCol="0">
            <a:spAutoFit/>
          </a:bodyPr>
          <a:lstStyle/>
          <a:p>
            <a:r>
              <a:rPr lang="en-US" sz="7200" dirty="0" smtClean="0">
                <a:solidFill>
                  <a:srgbClr val="FFFFFF"/>
                </a:solidFill>
                <a:latin typeface="vtks distress" panose="02000000000000000000" pitchFamily="2" charset="0"/>
              </a:rPr>
              <a:t>R</a:t>
            </a:r>
            <a:endParaRPr lang="en-US" sz="7200" dirty="0">
              <a:solidFill>
                <a:srgbClr val="FFFFFF"/>
              </a:solidFill>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220613" y="3336359"/>
            <a:ext cx="779960" cy="1323439"/>
          </a:xfrm>
          <a:prstGeom prst="rect">
            <a:avLst/>
          </a:prstGeom>
          <a:noFill/>
        </p:spPr>
        <p:txBody>
          <a:bodyPr wrap="square" rtlCol="0">
            <a:spAutoFit/>
          </a:bodyPr>
          <a:lstStyle/>
          <a:p>
            <a:r>
              <a:rPr lang="en-US" sz="8000" dirty="0">
                <a:latin typeface="vtks distress" panose="02000000000000000000" pitchFamily="2" charset="0"/>
              </a:rPr>
              <a:t>7</a:t>
            </a:r>
          </a:p>
        </p:txBody>
      </p:sp>
      <p:sp>
        <p:nvSpPr>
          <p:cNvPr id="22" name="TextBox 21"/>
          <p:cNvSpPr txBox="1"/>
          <p:nvPr/>
        </p:nvSpPr>
        <p:spPr>
          <a:xfrm>
            <a:off x="5722968" y="3342002"/>
            <a:ext cx="779960" cy="1323439"/>
          </a:xfrm>
          <a:prstGeom prst="rect">
            <a:avLst/>
          </a:prstGeom>
          <a:noFill/>
        </p:spPr>
        <p:txBody>
          <a:bodyPr wrap="square" rtlCol="0">
            <a:spAutoFit/>
          </a:bodyPr>
          <a:lstStyle/>
          <a:p>
            <a:r>
              <a:rPr lang="en-US" sz="8000" b="1" dirty="0" smtClean="0">
                <a:latin typeface="Arial" panose="020B0604020202020204" pitchFamily="34" charset="0"/>
                <a:cs typeface="Arial" panose="020B0604020202020204" pitchFamily="34" charset="0"/>
              </a:rPr>
              <a:t>.</a:t>
            </a:r>
            <a:endParaRPr lang="en-US" sz="8000" b="1" dirty="0">
              <a:latin typeface="Arial" panose="020B0604020202020204" pitchFamily="34" charset="0"/>
              <a:cs typeface="Arial" panose="020B0604020202020204" pitchFamily="34" charset="0"/>
            </a:endParaRPr>
          </a:p>
        </p:txBody>
      </p:sp>
      <p:sp>
        <p:nvSpPr>
          <p:cNvPr id="23" name="TextBox 22"/>
          <p:cNvSpPr txBox="1"/>
          <p:nvPr/>
        </p:nvSpPr>
        <p:spPr>
          <a:xfrm>
            <a:off x="6084211" y="3330716"/>
            <a:ext cx="3059782" cy="1323439"/>
          </a:xfrm>
          <a:prstGeom prst="rect">
            <a:avLst/>
          </a:prstGeom>
          <a:noFill/>
        </p:spPr>
        <p:txBody>
          <a:bodyPr wrap="square" rtlCol="0">
            <a:spAutoFit/>
          </a:bodyPr>
          <a:lstStyle/>
          <a:p>
            <a:r>
              <a:rPr lang="en-US" sz="8000" dirty="0" smtClean="0">
                <a:latin typeface="vtks distress" panose="02000000000000000000" pitchFamily="2" charset="0"/>
              </a:rPr>
              <a:t>25</a:t>
            </a:r>
            <a:r>
              <a:rPr lang="en-US" sz="8000" dirty="0" smtClean="0">
                <a:latin typeface="Arial" panose="020B0604020202020204" pitchFamily="34" charset="0"/>
                <a:cs typeface="Arial" panose="020B0604020202020204" pitchFamily="34" charset="0"/>
              </a:rPr>
              <a:t>-</a:t>
            </a:r>
            <a:r>
              <a:rPr lang="en-US" sz="8000" dirty="0" smtClean="0">
                <a:latin typeface="vtks distress" panose="02000000000000000000" pitchFamily="2" charset="0"/>
              </a:rPr>
              <a:t>40</a:t>
            </a:r>
            <a:endParaRPr lang="en-US" sz="8000" dirty="0">
              <a:latin typeface="vtks distress" panose="02000000000000000000" pitchFamily="2" charset="0"/>
            </a:endParaRPr>
          </a:p>
        </p:txBody>
      </p:sp>
      <p:grpSp>
        <p:nvGrpSpPr>
          <p:cNvPr id="33" name="Group 4"/>
          <p:cNvGrpSpPr>
            <a:grpSpLocks noChangeAspect="1"/>
          </p:cNvGrpSpPr>
          <p:nvPr/>
        </p:nvGrpSpPr>
        <p:grpSpPr bwMode="auto">
          <a:xfrm>
            <a:off x="803362" y="3951300"/>
            <a:ext cx="963930" cy="963930"/>
            <a:chOff x="734" y="2166"/>
            <a:chExt cx="552" cy="552"/>
          </a:xfrm>
        </p:grpSpPr>
        <p:sp>
          <p:nvSpPr>
            <p:cNvPr id="35" name="Freeform 5"/>
            <p:cNvSpPr>
              <a:spLocks/>
            </p:cNvSpPr>
            <p:nvPr/>
          </p:nvSpPr>
          <p:spPr bwMode="auto">
            <a:xfrm>
              <a:off x="734" y="2166"/>
              <a:ext cx="552" cy="552"/>
            </a:xfrm>
            <a:custGeom>
              <a:avLst/>
              <a:gdLst>
                <a:gd name="T0" fmla="*/ 441 w 1104"/>
                <a:gd name="T1" fmla="*/ 12 h 1103"/>
                <a:gd name="T2" fmla="*/ 289 w 1104"/>
                <a:gd name="T3" fmla="*/ 67 h 1103"/>
                <a:gd name="T4" fmla="*/ 162 w 1104"/>
                <a:gd name="T5" fmla="*/ 162 h 1103"/>
                <a:gd name="T6" fmla="*/ 67 w 1104"/>
                <a:gd name="T7" fmla="*/ 289 h 1103"/>
                <a:gd name="T8" fmla="*/ 12 w 1104"/>
                <a:gd name="T9" fmla="*/ 441 h 1103"/>
                <a:gd name="T10" fmla="*/ 1 w 1104"/>
                <a:gd name="T11" fmla="*/ 590 h 1103"/>
                <a:gd name="T12" fmla="*/ 18 w 1104"/>
                <a:gd name="T13" fmla="*/ 695 h 1103"/>
                <a:gd name="T14" fmla="*/ 55 w 1104"/>
                <a:gd name="T15" fmla="*/ 794 h 1103"/>
                <a:gd name="T16" fmla="*/ 109 w 1104"/>
                <a:gd name="T17" fmla="*/ 882 h 1103"/>
                <a:gd name="T18" fmla="*/ 179 w 1104"/>
                <a:gd name="T19" fmla="*/ 959 h 1103"/>
                <a:gd name="T20" fmla="*/ 260 w 1104"/>
                <a:gd name="T21" fmla="*/ 1021 h 1103"/>
                <a:gd name="T22" fmla="*/ 222 w 1104"/>
                <a:gd name="T23" fmla="*/ 961 h 1103"/>
                <a:gd name="T24" fmla="*/ 152 w 1104"/>
                <a:gd name="T25" fmla="*/ 893 h 1103"/>
                <a:gd name="T26" fmla="*/ 96 w 1104"/>
                <a:gd name="T27" fmla="*/ 812 h 1103"/>
                <a:gd name="T28" fmla="*/ 54 w 1104"/>
                <a:gd name="T29" fmla="*/ 722 h 1103"/>
                <a:gd name="T30" fmla="*/ 31 w 1104"/>
                <a:gd name="T31" fmla="*/ 622 h 1103"/>
                <a:gd name="T32" fmla="*/ 29 w 1104"/>
                <a:gd name="T33" fmla="*/ 499 h 1103"/>
                <a:gd name="T34" fmla="*/ 68 w 1104"/>
                <a:gd name="T35" fmla="*/ 348 h 1103"/>
                <a:gd name="T36" fmla="*/ 146 w 1104"/>
                <a:gd name="T37" fmla="*/ 218 h 1103"/>
                <a:gd name="T38" fmla="*/ 259 w 1104"/>
                <a:gd name="T39" fmla="*/ 116 h 1103"/>
                <a:gd name="T40" fmla="*/ 396 w 1104"/>
                <a:gd name="T41" fmla="*/ 51 h 1103"/>
                <a:gd name="T42" fmla="*/ 553 w 1104"/>
                <a:gd name="T43" fmla="*/ 26 h 1103"/>
                <a:gd name="T44" fmla="*/ 710 w 1104"/>
                <a:gd name="T45" fmla="*/ 51 h 1103"/>
                <a:gd name="T46" fmla="*/ 847 w 1104"/>
                <a:gd name="T47" fmla="*/ 116 h 1103"/>
                <a:gd name="T48" fmla="*/ 959 w 1104"/>
                <a:gd name="T49" fmla="*/ 218 h 1103"/>
                <a:gd name="T50" fmla="*/ 1037 w 1104"/>
                <a:gd name="T51" fmla="*/ 348 h 1103"/>
                <a:gd name="T52" fmla="*/ 1076 w 1104"/>
                <a:gd name="T53" fmla="*/ 499 h 1103"/>
                <a:gd name="T54" fmla="*/ 1068 w 1104"/>
                <a:gd name="T55" fmla="*/ 659 h 1103"/>
                <a:gd name="T56" fmla="*/ 1015 w 1104"/>
                <a:gd name="T57" fmla="*/ 804 h 1103"/>
                <a:gd name="T58" fmla="*/ 925 w 1104"/>
                <a:gd name="T59" fmla="*/ 925 h 1103"/>
                <a:gd name="T60" fmla="*/ 803 w 1104"/>
                <a:gd name="T61" fmla="*/ 1016 h 1103"/>
                <a:gd name="T62" fmla="*/ 659 w 1104"/>
                <a:gd name="T63" fmla="*/ 1068 h 1103"/>
                <a:gd name="T64" fmla="*/ 535 w 1104"/>
                <a:gd name="T65" fmla="*/ 1079 h 1103"/>
                <a:gd name="T66" fmla="*/ 483 w 1104"/>
                <a:gd name="T67" fmla="*/ 1074 h 1103"/>
                <a:gd name="T68" fmla="*/ 431 w 1104"/>
                <a:gd name="T69" fmla="*/ 1064 h 1103"/>
                <a:gd name="T70" fmla="*/ 383 w 1104"/>
                <a:gd name="T71" fmla="*/ 1050 h 1103"/>
                <a:gd name="T72" fmla="*/ 335 w 1104"/>
                <a:gd name="T73" fmla="*/ 1030 h 1103"/>
                <a:gd name="T74" fmla="*/ 290 w 1104"/>
                <a:gd name="T75" fmla="*/ 1007 h 1103"/>
                <a:gd name="T76" fmla="*/ 307 w 1104"/>
                <a:gd name="T77" fmla="*/ 1047 h 1103"/>
                <a:gd name="T78" fmla="*/ 356 w 1104"/>
                <a:gd name="T79" fmla="*/ 1068 h 1103"/>
                <a:gd name="T80" fmla="*/ 407 w 1104"/>
                <a:gd name="T81" fmla="*/ 1085 h 1103"/>
                <a:gd name="T82" fmla="*/ 460 w 1104"/>
                <a:gd name="T83" fmla="*/ 1096 h 1103"/>
                <a:gd name="T84" fmla="*/ 515 w 1104"/>
                <a:gd name="T85" fmla="*/ 1102 h 1103"/>
                <a:gd name="T86" fmla="*/ 610 w 1104"/>
                <a:gd name="T87" fmla="*/ 1101 h 1103"/>
                <a:gd name="T88" fmla="*/ 767 w 1104"/>
                <a:gd name="T89" fmla="*/ 1060 h 1103"/>
                <a:gd name="T90" fmla="*/ 903 w 1104"/>
                <a:gd name="T91" fmla="*/ 978 h 1103"/>
                <a:gd name="T92" fmla="*/ 1011 w 1104"/>
                <a:gd name="T93" fmla="*/ 861 h 1103"/>
                <a:gd name="T94" fmla="*/ 1080 w 1104"/>
                <a:gd name="T95" fmla="*/ 717 h 1103"/>
                <a:gd name="T96" fmla="*/ 1104 w 1104"/>
                <a:gd name="T97" fmla="*/ 553 h 1103"/>
                <a:gd name="T98" fmla="*/ 1080 w 1104"/>
                <a:gd name="T99" fmla="*/ 388 h 1103"/>
                <a:gd name="T100" fmla="*/ 1011 w 1104"/>
                <a:gd name="T101" fmla="*/ 244 h 1103"/>
                <a:gd name="T102" fmla="*/ 903 w 1104"/>
                <a:gd name="T103" fmla="*/ 127 h 1103"/>
                <a:gd name="T104" fmla="*/ 767 w 1104"/>
                <a:gd name="T105" fmla="*/ 44 h 1103"/>
                <a:gd name="T106" fmla="*/ 610 w 1104"/>
                <a:gd name="T107" fmla="*/ 2 h 1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4" h="1103">
                  <a:moveTo>
                    <a:pt x="553" y="0"/>
                  </a:moveTo>
                  <a:lnTo>
                    <a:pt x="497" y="2"/>
                  </a:lnTo>
                  <a:lnTo>
                    <a:pt x="441" y="12"/>
                  </a:lnTo>
                  <a:lnTo>
                    <a:pt x="388" y="25"/>
                  </a:lnTo>
                  <a:lnTo>
                    <a:pt x="338" y="44"/>
                  </a:lnTo>
                  <a:lnTo>
                    <a:pt x="289" y="67"/>
                  </a:lnTo>
                  <a:lnTo>
                    <a:pt x="244" y="94"/>
                  </a:lnTo>
                  <a:lnTo>
                    <a:pt x="202" y="127"/>
                  </a:lnTo>
                  <a:lnTo>
                    <a:pt x="162" y="162"/>
                  </a:lnTo>
                  <a:lnTo>
                    <a:pt x="127" y="201"/>
                  </a:lnTo>
                  <a:lnTo>
                    <a:pt x="94" y="244"/>
                  </a:lnTo>
                  <a:lnTo>
                    <a:pt x="67" y="289"/>
                  </a:lnTo>
                  <a:lnTo>
                    <a:pt x="44" y="337"/>
                  </a:lnTo>
                  <a:lnTo>
                    <a:pt x="25" y="388"/>
                  </a:lnTo>
                  <a:lnTo>
                    <a:pt x="12" y="441"/>
                  </a:lnTo>
                  <a:lnTo>
                    <a:pt x="2" y="496"/>
                  </a:lnTo>
                  <a:lnTo>
                    <a:pt x="0" y="553"/>
                  </a:lnTo>
                  <a:lnTo>
                    <a:pt x="1" y="590"/>
                  </a:lnTo>
                  <a:lnTo>
                    <a:pt x="5" y="625"/>
                  </a:lnTo>
                  <a:lnTo>
                    <a:pt x="10" y="661"/>
                  </a:lnTo>
                  <a:lnTo>
                    <a:pt x="18" y="695"/>
                  </a:lnTo>
                  <a:lnTo>
                    <a:pt x="29" y="729"/>
                  </a:lnTo>
                  <a:lnTo>
                    <a:pt x="41" y="762"/>
                  </a:lnTo>
                  <a:lnTo>
                    <a:pt x="55" y="794"/>
                  </a:lnTo>
                  <a:lnTo>
                    <a:pt x="71" y="824"/>
                  </a:lnTo>
                  <a:lnTo>
                    <a:pt x="90" y="854"/>
                  </a:lnTo>
                  <a:lnTo>
                    <a:pt x="109" y="882"/>
                  </a:lnTo>
                  <a:lnTo>
                    <a:pt x="130" y="910"/>
                  </a:lnTo>
                  <a:lnTo>
                    <a:pt x="153" y="935"/>
                  </a:lnTo>
                  <a:lnTo>
                    <a:pt x="179" y="959"/>
                  </a:lnTo>
                  <a:lnTo>
                    <a:pt x="204" y="981"/>
                  </a:lnTo>
                  <a:lnTo>
                    <a:pt x="232" y="1002"/>
                  </a:lnTo>
                  <a:lnTo>
                    <a:pt x="260" y="1021"/>
                  </a:lnTo>
                  <a:lnTo>
                    <a:pt x="275" y="999"/>
                  </a:lnTo>
                  <a:lnTo>
                    <a:pt x="248" y="981"/>
                  </a:lnTo>
                  <a:lnTo>
                    <a:pt x="222" y="961"/>
                  </a:lnTo>
                  <a:lnTo>
                    <a:pt x="197" y="941"/>
                  </a:lnTo>
                  <a:lnTo>
                    <a:pt x="174" y="918"/>
                  </a:lnTo>
                  <a:lnTo>
                    <a:pt x="152" y="893"/>
                  </a:lnTo>
                  <a:lnTo>
                    <a:pt x="131" y="867"/>
                  </a:lnTo>
                  <a:lnTo>
                    <a:pt x="113" y="841"/>
                  </a:lnTo>
                  <a:lnTo>
                    <a:pt x="96" y="812"/>
                  </a:lnTo>
                  <a:lnTo>
                    <a:pt x="80" y="783"/>
                  </a:lnTo>
                  <a:lnTo>
                    <a:pt x="66" y="753"/>
                  </a:lnTo>
                  <a:lnTo>
                    <a:pt x="54" y="722"/>
                  </a:lnTo>
                  <a:lnTo>
                    <a:pt x="45" y="690"/>
                  </a:lnTo>
                  <a:lnTo>
                    <a:pt x="37" y="656"/>
                  </a:lnTo>
                  <a:lnTo>
                    <a:pt x="31" y="622"/>
                  </a:lnTo>
                  <a:lnTo>
                    <a:pt x="28" y="588"/>
                  </a:lnTo>
                  <a:lnTo>
                    <a:pt x="27" y="553"/>
                  </a:lnTo>
                  <a:lnTo>
                    <a:pt x="29" y="499"/>
                  </a:lnTo>
                  <a:lnTo>
                    <a:pt x="37" y="447"/>
                  </a:lnTo>
                  <a:lnTo>
                    <a:pt x="51" y="396"/>
                  </a:lnTo>
                  <a:lnTo>
                    <a:pt x="68" y="348"/>
                  </a:lnTo>
                  <a:lnTo>
                    <a:pt x="90" y="302"/>
                  </a:lnTo>
                  <a:lnTo>
                    <a:pt x="116" y="259"/>
                  </a:lnTo>
                  <a:lnTo>
                    <a:pt x="146" y="218"/>
                  </a:lnTo>
                  <a:lnTo>
                    <a:pt x="181" y="181"/>
                  </a:lnTo>
                  <a:lnTo>
                    <a:pt x="218" y="146"/>
                  </a:lnTo>
                  <a:lnTo>
                    <a:pt x="259" y="116"/>
                  </a:lnTo>
                  <a:lnTo>
                    <a:pt x="302" y="90"/>
                  </a:lnTo>
                  <a:lnTo>
                    <a:pt x="348" y="68"/>
                  </a:lnTo>
                  <a:lnTo>
                    <a:pt x="396" y="51"/>
                  </a:lnTo>
                  <a:lnTo>
                    <a:pt x="447" y="37"/>
                  </a:lnTo>
                  <a:lnTo>
                    <a:pt x="499" y="29"/>
                  </a:lnTo>
                  <a:lnTo>
                    <a:pt x="553" y="26"/>
                  </a:lnTo>
                  <a:lnTo>
                    <a:pt x="607" y="29"/>
                  </a:lnTo>
                  <a:lnTo>
                    <a:pt x="659" y="37"/>
                  </a:lnTo>
                  <a:lnTo>
                    <a:pt x="710" y="51"/>
                  </a:lnTo>
                  <a:lnTo>
                    <a:pt x="758" y="68"/>
                  </a:lnTo>
                  <a:lnTo>
                    <a:pt x="803" y="90"/>
                  </a:lnTo>
                  <a:lnTo>
                    <a:pt x="847" y="116"/>
                  </a:lnTo>
                  <a:lnTo>
                    <a:pt x="887" y="146"/>
                  </a:lnTo>
                  <a:lnTo>
                    <a:pt x="925" y="181"/>
                  </a:lnTo>
                  <a:lnTo>
                    <a:pt x="959" y="218"/>
                  </a:lnTo>
                  <a:lnTo>
                    <a:pt x="989" y="259"/>
                  </a:lnTo>
                  <a:lnTo>
                    <a:pt x="1015" y="302"/>
                  </a:lnTo>
                  <a:lnTo>
                    <a:pt x="1037" y="348"/>
                  </a:lnTo>
                  <a:lnTo>
                    <a:pt x="1056" y="396"/>
                  </a:lnTo>
                  <a:lnTo>
                    <a:pt x="1068" y="447"/>
                  </a:lnTo>
                  <a:lnTo>
                    <a:pt x="1076" y="499"/>
                  </a:lnTo>
                  <a:lnTo>
                    <a:pt x="1079" y="553"/>
                  </a:lnTo>
                  <a:lnTo>
                    <a:pt x="1076" y="607"/>
                  </a:lnTo>
                  <a:lnTo>
                    <a:pt x="1068" y="659"/>
                  </a:lnTo>
                  <a:lnTo>
                    <a:pt x="1056" y="709"/>
                  </a:lnTo>
                  <a:lnTo>
                    <a:pt x="1037" y="758"/>
                  </a:lnTo>
                  <a:lnTo>
                    <a:pt x="1015" y="804"/>
                  </a:lnTo>
                  <a:lnTo>
                    <a:pt x="989" y="846"/>
                  </a:lnTo>
                  <a:lnTo>
                    <a:pt x="959" y="888"/>
                  </a:lnTo>
                  <a:lnTo>
                    <a:pt x="925" y="925"/>
                  </a:lnTo>
                  <a:lnTo>
                    <a:pt x="887" y="959"/>
                  </a:lnTo>
                  <a:lnTo>
                    <a:pt x="847" y="989"/>
                  </a:lnTo>
                  <a:lnTo>
                    <a:pt x="803" y="1016"/>
                  </a:lnTo>
                  <a:lnTo>
                    <a:pt x="758" y="1037"/>
                  </a:lnTo>
                  <a:lnTo>
                    <a:pt x="710" y="1055"/>
                  </a:lnTo>
                  <a:lnTo>
                    <a:pt x="659" y="1068"/>
                  </a:lnTo>
                  <a:lnTo>
                    <a:pt x="607" y="1077"/>
                  </a:lnTo>
                  <a:lnTo>
                    <a:pt x="553" y="1079"/>
                  </a:lnTo>
                  <a:lnTo>
                    <a:pt x="535" y="1079"/>
                  </a:lnTo>
                  <a:lnTo>
                    <a:pt x="517" y="1078"/>
                  </a:lnTo>
                  <a:lnTo>
                    <a:pt x="500" y="1077"/>
                  </a:lnTo>
                  <a:lnTo>
                    <a:pt x="483" y="1074"/>
                  </a:lnTo>
                  <a:lnTo>
                    <a:pt x="466" y="1071"/>
                  </a:lnTo>
                  <a:lnTo>
                    <a:pt x="448" y="1068"/>
                  </a:lnTo>
                  <a:lnTo>
                    <a:pt x="431" y="1064"/>
                  </a:lnTo>
                  <a:lnTo>
                    <a:pt x="415" y="1060"/>
                  </a:lnTo>
                  <a:lnTo>
                    <a:pt x="399" y="1055"/>
                  </a:lnTo>
                  <a:lnTo>
                    <a:pt x="383" y="1050"/>
                  </a:lnTo>
                  <a:lnTo>
                    <a:pt x="366" y="1044"/>
                  </a:lnTo>
                  <a:lnTo>
                    <a:pt x="350" y="1037"/>
                  </a:lnTo>
                  <a:lnTo>
                    <a:pt x="335" y="1030"/>
                  </a:lnTo>
                  <a:lnTo>
                    <a:pt x="320" y="1024"/>
                  </a:lnTo>
                  <a:lnTo>
                    <a:pt x="305" y="1016"/>
                  </a:lnTo>
                  <a:lnTo>
                    <a:pt x="290" y="1007"/>
                  </a:lnTo>
                  <a:lnTo>
                    <a:pt x="275" y="1030"/>
                  </a:lnTo>
                  <a:lnTo>
                    <a:pt x="290" y="1039"/>
                  </a:lnTo>
                  <a:lnTo>
                    <a:pt x="307" y="1047"/>
                  </a:lnTo>
                  <a:lnTo>
                    <a:pt x="323" y="1055"/>
                  </a:lnTo>
                  <a:lnTo>
                    <a:pt x="339" y="1062"/>
                  </a:lnTo>
                  <a:lnTo>
                    <a:pt x="356" y="1068"/>
                  </a:lnTo>
                  <a:lnTo>
                    <a:pt x="372" y="1074"/>
                  </a:lnTo>
                  <a:lnTo>
                    <a:pt x="390" y="1080"/>
                  </a:lnTo>
                  <a:lnTo>
                    <a:pt x="407" y="1085"/>
                  </a:lnTo>
                  <a:lnTo>
                    <a:pt x="424" y="1089"/>
                  </a:lnTo>
                  <a:lnTo>
                    <a:pt x="443" y="1093"/>
                  </a:lnTo>
                  <a:lnTo>
                    <a:pt x="460" y="1096"/>
                  </a:lnTo>
                  <a:lnTo>
                    <a:pt x="478" y="1098"/>
                  </a:lnTo>
                  <a:lnTo>
                    <a:pt x="497" y="1101"/>
                  </a:lnTo>
                  <a:lnTo>
                    <a:pt x="515" y="1102"/>
                  </a:lnTo>
                  <a:lnTo>
                    <a:pt x="535" y="1103"/>
                  </a:lnTo>
                  <a:lnTo>
                    <a:pt x="553" y="1103"/>
                  </a:lnTo>
                  <a:lnTo>
                    <a:pt x="610" y="1101"/>
                  </a:lnTo>
                  <a:lnTo>
                    <a:pt x="665" y="1092"/>
                  </a:lnTo>
                  <a:lnTo>
                    <a:pt x="718" y="1079"/>
                  </a:lnTo>
                  <a:lnTo>
                    <a:pt x="767" y="1060"/>
                  </a:lnTo>
                  <a:lnTo>
                    <a:pt x="816" y="1037"/>
                  </a:lnTo>
                  <a:lnTo>
                    <a:pt x="862" y="1010"/>
                  </a:lnTo>
                  <a:lnTo>
                    <a:pt x="903" y="978"/>
                  </a:lnTo>
                  <a:lnTo>
                    <a:pt x="943" y="942"/>
                  </a:lnTo>
                  <a:lnTo>
                    <a:pt x="978" y="903"/>
                  </a:lnTo>
                  <a:lnTo>
                    <a:pt x="1011" y="861"/>
                  </a:lnTo>
                  <a:lnTo>
                    <a:pt x="1038" y="815"/>
                  </a:lnTo>
                  <a:lnTo>
                    <a:pt x="1061" y="767"/>
                  </a:lnTo>
                  <a:lnTo>
                    <a:pt x="1080" y="717"/>
                  </a:lnTo>
                  <a:lnTo>
                    <a:pt x="1092" y="664"/>
                  </a:lnTo>
                  <a:lnTo>
                    <a:pt x="1102" y="609"/>
                  </a:lnTo>
                  <a:lnTo>
                    <a:pt x="1104" y="553"/>
                  </a:lnTo>
                  <a:lnTo>
                    <a:pt x="1102" y="496"/>
                  </a:lnTo>
                  <a:lnTo>
                    <a:pt x="1092" y="441"/>
                  </a:lnTo>
                  <a:lnTo>
                    <a:pt x="1080" y="388"/>
                  </a:lnTo>
                  <a:lnTo>
                    <a:pt x="1061" y="337"/>
                  </a:lnTo>
                  <a:lnTo>
                    <a:pt x="1038" y="289"/>
                  </a:lnTo>
                  <a:lnTo>
                    <a:pt x="1011" y="244"/>
                  </a:lnTo>
                  <a:lnTo>
                    <a:pt x="978" y="201"/>
                  </a:lnTo>
                  <a:lnTo>
                    <a:pt x="943" y="162"/>
                  </a:lnTo>
                  <a:lnTo>
                    <a:pt x="903" y="127"/>
                  </a:lnTo>
                  <a:lnTo>
                    <a:pt x="862" y="94"/>
                  </a:lnTo>
                  <a:lnTo>
                    <a:pt x="816" y="67"/>
                  </a:lnTo>
                  <a:lnTo>
                    <a:pt x="767" y="44"/>
                  </a:lnTo>
                  <a:lnTo>
                    <a:pt x="718" y="25"/>
                  </a:lnTo>
                  <a:lnTo>
                    <a:pt x="665" y="12"/>
                  </a:lnTo>
                  <a:lnTo>
                    <a:pt x="610" y="2"/>
                  </a:lnTo>
                  <a:lnTo>
                    <a:pt x="55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6"/>
            <p:cNvSpPr>
              <a:spLocks/>
            </p:cNvSpPr>
            <p:nvPr/>
          </p:nvSpPr>
          <p:spPr bwMode="auto">
            <a:xfrm>
              <a:off x="747" y="2179"/>
              <a:ext cx="526" cy="526"/>
            </a:xfrm>
            <a:custGeom>
              <a:avLst/>
              <a:gdLst>
                <a:gd name="T0" fmla="*/ 25 w 1052"/>
                <a:gd name="T1" fmla="*/ 424 h 1053"/>
                <a:gd name="T2" fmla="*/ 77 w 1052"/>
                <a:gd name="T3" fmla="*/ 283 h 1053"/>
                <a:gd name="T4" fmla="*/ 164 w 1052"/>
                <a:gd name="T5" fmla="*/ 165 h 1053"/>
                <a:gd name="T6" fmla="*/ 282 w 1052"/>
                <a:gd name="T7" fmla="*/ 78 h 1053"/>
                <a:gd name="T8" fmla="*/ 424 w 1052"/>
                <a:gd name="T9" fmla="*/ 26 h 1053"/>
                <a:gd name="T10" fmla="*/ 578 w 1052"/>
                <a:gd name="T11" fmla="*/ 18 h 1053"/>
                <a:gd name="T12" fmla="*/ 725 w 1052"/>
                <a:gd name="T13" fmla="*/ 56 h 1053"/>
                <a:gd name="T14" fmla="*/ 851 w 1052"/>
                <a:gd name="T15" fmla="*/ 132 h 1053"/>
                <a:gd name="T16" fmla="*/ 949 w 1052"/>
                <a:gd name="T17" fmla="*/ 241 h 1053"/>
                <a:gd name="T18" fmla="*/ 1014 w 1052"/>
                <a:gd name="T19" fmla="*/ 375 h 1053"/>
                <a:gd name="T20" fmla="*/ 1037 w 1052"/>
                <a:gd name="T21" fmla="*/ 527 h 1053"/>
                <a:gd name="T22" fmla="*/ 1014 w 1052"/>
                <a:gd name="T23" fmla="*/ 679 h 1053"/>
                <a:gd name="T24" fmla="*/ 949 w 1052"/>
                <a:gd name="T25" fmla="*/ 812 h 1053"/>
                <a:gd name="T26" fmla="*/ 851 w 1052"/>
                <a:gd name="T27" fmla="*/ 922 h 1053"/>
                <a:gd name="T28" fmla="*/ 725 w 1052"/>
                <a:gd name="T29" fmla="*/ 998 h 1053"/>
                <a:gd name="T30" fmla="*/ 578 w 1052"/>
                <a:gd name="T31" fmla="*/ 1036 h 1053"/>
                <a:gd name="T32" fmla="*/ 492 w 1052"/>
                <a:gd name="T33" fmla="*/ 1037 h 1053"/>
                <a:gd name="T34" fmla="*/ 441 w 1052"/>
                <a:gd name="T35" fmla="*/ 1031 h 1053"/>
                <a:gd name="T36" fmla="*/ 392 w 1052"/>
                <a:gd name="T37" fmla="*/ 1019 h 1053"/>
                <a:gd name="T38" fmla="*/ 345 w 1052"/>
                <a:gd name="T39" fmla="*/ 1004 h 1053"/>
                <a:gd name="T40" fmla="*/ 300 w 1052"/>
                <a:gd name="T41" fmla="*/ 985 h 1053"/>
                <a:gd name="T42" fmla="*/ 263 w 1052"/>
                <a:gd name="T43" fmla="*/ 981 h 1053"/>
                <a:gd name="T44" fmla="*/ 308 w 1052"/>
                <a:gd name="T45" fmla="*/ 1004 h 1053"/>
                <a:gd name="T46" fmla="*/ 356 w 1052"/>
                <a:gd name="T47" fmla="*/ 1024 h 1053"/>
                <a:gd name="T48" fmla="*/ 404 w 1052"/>
                <a:gd name="T49" fmla="*/ 1038 h 1053"/>
                <a:gd name="T50" fmla="*/ 456 w 1052"/>
                <a:gd name="T51" fmla="*/ 1048 h 1053"/>
                <a:gd name="T52" fmla="*/ 508 w 1052"/>
                <a:gd name="T53" fmla="*/ 1053 h 1053"/>
                <a:gd name="T54" fmla="*/ 632 w 1052"/>
                <a:gd name="T55" fmla="*/ 1042 h 1053"/>
                <a:gd name="T56" fmla="*/ 776 w 1052"/>
                <a:gd name="T57" fmla="*/ 990 h 1053"/>
                <a:gd name="T58" fmla="*/ 898 w 1052"/>
                <a:gd name="T59" fmla="*/ 899 h 1053"/>
                <a:gd name="T60" fmla="*/ 988 w 1052"/>
                <a:gd name="T61" fmla="*/ 778 h 1053"/>
                <a:gd name="T62" fmla="*/ 1041 w 1052"/>
                <a:gd name="T63" fmla="*/ 633 h 1053"/>
                <a:gd name="T64" fmla="*/ 1049 w 1052"/>
                <a:gd name="T65" fmla="*/ 473 h 1053"/>
                <a:gd name="T66" fmla="*/ 1010 w 1052"/>
                <a:gd name="T67" fmla="*/ 322 h 1053"/>
                <a:gd name="T68" fmla="*/ 932 w 1052"/>
                <a:gd name="T69" fmla="*/ 192 h 1053"/>
                <a:gd name="T70" fmla="*/ 820 w 1052"/>
                <a:gd name="T71" fmla="*/ 90 h 1053"/>
                <a:gd name="T72" fmla="*/ 683 w 1052"/>
                <a:gd name="T73" fmla="*/ 25 h 1053"/>
                <a:gd name="T74" fmla="*/ 526 w 1052"/>
                <a:gd name="T75" fmla="*/ 0 h 1053"/>
                <a:gd name="T76" fmla="*/ 369 w 1052"/>
                <a:gd name="T77" fmla="*/ 25 h 1053"/>
                <a:gd name="T78" fmla="*/ 232 w 1052"/>
                <a:gd name="T79" fmla="*/ 90 h 1053"/>
                <a:gd name="T80" fmla="*/ 119 w 1052"/>
                <a:gd name="T81" fmla="*/ 192 h 1053"/>
                <a:gd name="T82" fmla="*/ 41 w 1052"/>
                <a:gd name="T83" fmla="*/ 322 h 1053"/>
                <a:gd name="T84" fmla="*/ 2 w 1052"/>
                <a:gd name="T85" fmla="*/ 473 h 1053"/>
                <a:gd name="T86" fmla="*/ 4 w 1052"/>
                <a:gd name="T87" fmla="*/ 596 h 1053"/>
                <a:gd name="T88" fmla="*/ 27 w 1052"/>
                <a:gd name="T89" fmla="*/ 696 h 1053"/>
                <a:gd name="T90" fmla="*/ 69 w 1052"/>
                <a:gd name="T91" fmla="*/ 786 h 1053"/>
                <a:gd name="T92" fmla="*/ 125 w 1052"/>
                <a:gd name="T93" fmla="*/ 867 h 1053"/>
                <a:gd name="T94" fmla="*/ 195 w 1052"/>
                <a:gd name="T95" fmla="*/ 935 h 1053"/>
                <a:gd name="T96" fmla="*/ 258 w 1052"/>
                <a:gd name="T97" fmla="*/ 962 h 1053"/>
                <a:gd name="T98" fmla="*/ 180 w 1052"/>
                <a:gd name="T99" fmla="*/ 903 h 1053"/>
                <a:gd name="T100" fmla="*/ 116 w 1052"/>
                <a:gd name="T101" fmla="*/ 833 h 1053"/>
                <a:gd name="T102" fmla="*/ 66 w 1052"/>
                <a:gd name="T103" fmla="*/ 751 h 1053"/>
                <a:gd name="T104" fmla="*/ 32 w 1052"/>
                <a:gd name="T105" fmla="*/ 659 h 1053"/>
                <a:gd name="T106" fmla="*/ 16 w 1052"/>
                <a:gd name="T107" fmla="*/ 561 h 10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52" h="1053">
                  <a:moveTo>
                    <a:pt x="14" y="527"/>
                  </a:moveTo>
                  <a:lnTo>
                    <a:pt x="17" y="475"/>
                  </a:lnTo>
                  <a:lnTo>
                    <a:pt x="25" y="424"/>
                  </a:lnTo>
                  <a:lnTo>
                    <a:pt x="38" y="375"/>
                  </a:lnTo>
                  <a:lnTo>
                    <a:pt x="55" y="327"/>
                  </a:lnTo>
                  <a:lnTo>
                    <a:pt x="77" y="283"/>
                  </a:lnTo>
                  <a:lnTo>
                    <a:pt x="102" y="241"/>
                  </a:lnTo>
                  <a:lnTo>
                    <a:pt x="131" y="202"/>
                  </a:lnTo>
                  <a:lnTo>
                    <a:pt x="164" y="165"/>
                  </a:lnTo>
                  <a:lnTo>
                    <a:pt x="201" y="132"/>
                  </a:lnTo>
                  <a:lnTo>
                    <a:pt x="240" y="103"/>
                  </a:lnTo>
                  <a:lnTo>
                    <a:pt x="282" y="78"/>
                  </a:lnTo>
                  <a:lnTo>
                    <a:pt x="327" y="56"/>
                  </a:lnTo>
                  <a:lnTo>
                    <a:pt x="374" y="38"/>
                  </a:lnTo>
                  <a:lnTo>
                    <a:pt x="424" y="26"/>
                  </a:lnTo>
                  <a:lnTo>
                    <a:pt x="474" y="18"/>
                  </a:lnTo>
                  <a:lnTo>
                    <a:pt x="526" y="15"/>
                  </a:lnTo>
                  <a:lnTo>
                    <a:pt x="578" y="18"/>
                  </a:lnTo>
                  <a:lnTo>
                    <a:pt x="629" y="26"/>
                  </a:lnTo>
                  <a:lnTo>
                    <a:pt x="678" y="38"/>
                  </a:lnTo>
                  <a:lnTo>
                    <a:pt x="725" y="56"/>
                  </a:lnTo>
                  <a:lnTo>
                    <a:pt x="769" y="78"/>
                  </a:lnTo>
                  <a:lnTo>
                    <a:pt x="812" y="103"/>
                  </a:lnTo>
                  <a:lnTo>
                    <a:pt x="851" y="132"/>
                  </a:lnTo>
                  <a:lnTo>
                    <a:pt x="887" y="165"/>
                  </a:lnTo>
                  <a:lnTo>
                    <a:pt x="920" y="202"/>
                  </a:lnTo>
                  <a:lnTo>
                    <a:pt x="949" y="241"/>
                  </a:lnTo>
                  <a:lnTo>
                    <a:pt x="976" y="283"/>
                  </a:lnTo>
                  <a:lnTo>
                    <a:pt x="996" y="327"/>
                  </a:lnTo>
                  <a:lnTo>
                    <a:pt x="1014" y="375"/>
                  </a:lnTo>
                  <a:lnTo>
                    <a:pt x="1026" y="424"/>
                  </a:lnTo>
                  <a:lnTo>
                    <a:pt x="1034" y="475"/>
                  </a:lnTo>
                  <a:lnTo>
                    <a:pt x="1037" y="527"/>
                  </a:lnTo>
                  <a:lnTo>
                    <a:pt x="1034" y="578"/>
                  </a:lnTo>
                  <a:lnTo>
                    <a:pt x="1026" y="629"/>
                  </a:lnTo>
                  <a:lnTo>
                    <a:pt x="1014" y="679"/>
                  </a:lnTo>
                  <a:lnTo>
                    <a:pt x="996" y="726"/>
                  </a:lnTo>
                  <a:lnTo>
                    <a:pt x="976" y="771"/>
                  </a:lnTo>
                  <a:lnTo>
                    <a:pt x="949" y="812"/>
                  </a:lnTo>
                  <a:lnTo>
                    <a:pt x="920" y="851"/>
                  </a:lnTo>
                  <a:lnTo>
                    <a:pt x="887" y="888"/>
                  </a:lnTo>
                  <a:lnTo>
                    <a:pt x="851" y="922"/>
                  </a:lnTo>
                  <a:lnTo>
                    <a:pt x="812" y="950"/>
                  </a:lnTo>
                  <a:lnTo>
                    <a:pt x="769" y="976"/>
                  </a:lnTo>
                  <a:lnTo>
                    <a:pt x="725" y="998"/>
                  </a:lnTo>
                  <a:lnTo>
                    <a:pt x="678" y="1015"/>
                  </a:lnTo>
                  <a:lnTo>
                    <a:pt x="629" y="1028"/>
                  </a:lnTo>
                  <a:lnTo>
                    <a:pt x="578" y="1036"/>
                  </a:lnTo>
                  <a:lnTo>
                    <a:pt x="526" y="1038"/>
                  </a:lnTo>
                  <a:lnTo>
                    <a:pt x="509" y="1038"/>
                  </a:lnTo>
                  <a:lnTo>
                    <a:pt x="492" y="1037"/>
                  </a:lnTo>
                  <a:lnTo>
                    <a:pt x="474" y="1036"/>
                  </a:lnTo>
                  <a:lnTo>
                    <a:pt x="457" y="1033"/>
                  </a:lnTo>
                  <a:lnTo>
                    <a:pt x="441" y="1031"/>
                  </a:lnTo>
                  <a:lnTo>
                    <a:pt x="425" y="1028"/>
                  </a:lnTo>
                  <a:lnTo>
                    <a:pt x="407" y="1024"/>
                  </a:lnTo>
                  <a:lnTo>
                    <a:pt x="392" y="1019"/>
                  </a:lnTo>
                  <a:lnTo>
                    <a:pt x="376" y="1015"/>
                  </a:lnTo>
                  <a:lnTo>
                    <a:pt x="360" y="1010"/>
                  </a:lnTo>
                  <a:lnTo>
                    <a:pt x="345" y="1004"/>
                  </a:lnTo>
                  <a:lnTo>
                    <a:pt x="330" y="999"/>
                  </a:lnTo>
                  <a:lnTo>
                    <a:pt x="315" y="992"/>
                  </a:lnTo>
                  <a:lnTo>
                    <a:pt x="300" y="985"/>
                  </a:lnTo>
                  <a:lnTo>
                    <a:pt x="285" y="978"/>
                  </a:lnTo>
                  <a:lnTo>
                    <a:pt x="271" y="970"/>
                  </a:lnTo>
                  <a:lnTo>
                    <a:pt x="263" y="981"/>
                  </a:lnTo>
                  <a:lnTo>
                    <a:pt x="278" y="990"/>
                  </a:lnTo>
                  <a:lnTo>
                    <a:pt x="293" y="998"/>
                  </a:lnTo>
                  <a:lnTo>
                    <a:pt x="308" y="1004"/>
                  </a:lnTo>
                  <a:lnTo>
                    <a:pt x="323" y="1011"/>
                  </a:lnTo>
                  <a:lnTo>
                    <a:pt x="339" y="1018"/>
                  </a:lnTo>
                  <a:lnTo>
                    <a:pt x="356" y="1024"/>
                  </a:lnTo>
                  <a:lnTo>
                    <a:pt x="372" y="1029"/>
                  </a:lnTo>
                  <a:lnTo>
                    <a:pt x="388" y="1034"/>
                  </a:lnTo>
                  <a:lnTo>
                    <a:pt x="404" y="1038"/>
                  </a:lnTo>
                  <a:lnTo>
                    <a:pt x="421" y="1042"/>
                  </a:lnTo>
                  <a:lnTo>
                    <a:pt x="439" y="1045"/>
                  </a:lnTo>
                  <a:lnTo>
                    <a:pt x="456" y="1048"/>
                  </a:lnTo>
                  <a:lnTo>
                    <a:pt x="473" y="1051"/>
                  </a:lnTo>
                  <a:lnTo>
                    <a:pt x="490" y="1052"/>
                  </a:lnTo>
                  <a:lnTo>
                    <a:pt x="508" y="1053"/>
                  </a:lnTo>
                  <a:lnTo>
                    <a:pt x="526" y="1053"/>
                  </a:lnTo>
                  <a:lnTo>
                    <a:pt x="580" y="1051"/>
                  </a:lnTo>
                  <a:lnTo>
                    <a:pt x="632" y="1042"/>
                  </a:lnTo>
                  <a:lnTo>
                    <a:pt x="683" y="1029"/>
                  </a:lnTo>
                  <a:lnTo>
                    <a:pt x="731" y="1011"/>
                  </a:lnTo>
                  <a:lnTo>
                    <a:pt x="776" y="990"/>
                  </a:lnTo>
                  <a:lnTo>
                    <a:pt x="820" y="963"/>
                  </a:lnTo>
                  <a:lnTo>
                    <a:pt x="860" y="933"/>
                  </a:lnTo>
                  <a:lnTo>
                    <a:pt x="898" y="899"/>
                  </a:lnTo>
                  <a:lnTo>
                    <a:pt x="932" y="862"/>
                  </a:lnTo>
                  <a:lnTo>
                    <a:pt x="962" y="820"/>
                  </a:lnTo>
                  <a:lnTo>
                    <a:pt x="988" y="778"/>
                  </a:lnTo>
                  <a:lnTo>
                    <a:pt x="1010" y="732"/>
                  </a:lnTo>
                  <a:lnTo>
                    <a:pt x="1029" y="683"/>
                  </a:lnTo>
                  <a:lnTo>
                    <a:pt x="1041" y="633"/>
                  </a:lnTo>
                  <a:lnTo>
                    <a:pt x="1049" y="581"/>
                  </a:lnTo>
                  <a:lnTo>
                    <a:pt x="1052" y="527"/>
                  </a:lnTo>
                  <a:lnTo>
                    <a:pt x="1049" y="473"/>
                  </a:lnTo>
                  <a:lnTo>
                    <a:pt x="1041" y="421"/>
                  </a:lnTo>
                  <a:lnTo>
                    <a:pt x="1029" y="370"/>
                  </a:lnTo>
                  <a:lnTo>
                    <a:pt x="1010" y="322"/>
                  </a:lnTo>
                  <a:lnTo>
                    <a:pt x="988" y="276"/>
                  </a:lnTo>
                  <a:lnTo>
                    <a:pt x="962" y="233"/>
                  </a:lnTo>
                  <a:lnTo>
                    <a:pt x="932" y="192"/>
                  </a:lnTo>
                  <a:lnTo>
                    <a:pt x="898" y="155"/>
                  </a:lnTo>
                  <a:lnTo>
                    <a:pt x="860" y="120"/>
                  </a:lnTo>
                  <a:lnTo>
                    <a:pt x="820" y="90"/>
                  </a:lnTo>
                  <a:lnTo>
                    <a:pt x="776" y="64"/>
                  </a:lnTo>
                  <a:lnTo>
                    <a:pt x="731" y="42"/>
                  </a:lnTo>
                  <a:lnTo>
                    <a:pt x="683" y="25"/>
                  </a:lnTo>
                  <a:lnTo>
                    <a:pt x="632" y="11"/>
                  </a:lnTo>
                  <a:lnTo>
                    <a:pt x="580" y="3"/>
                  </a:lnTo>
                  <a:lnTo>
                    <a:pt x="526" y="0"/>
                  </a:lnTo>
                  <a:lnTo>
                    <a:pt x="472" y="3"/>
                  </a:lnTo>
                  <a:lnTo>
                    <a:pt x="420" y="11"/>
                  </a:lnTo>
                  <a:lnTo>
                    <a:pt x="369" y="25"/>
                  </a:lnTo>
                  <a:lnTo>
                    <a:pt x="321" y="42"/>
                  </a:lnTo>
                  <a:lnTo>
                    <a:pt x="275" y="64"/>
                  </a:lnTo>
                  <a:lnTo>
                    <a:pt x="232" y="90"/>
                  </a:lnTo>
                  <a:lnTo>
                    <a:pt x="191" y="120"/>
                  </a:lnTo>
                  <a:lnTo>
                    <a:pt x="154" y="155"/>
                  </a:lnTo>
                  <a:lnTo>
                    <a:pt x="119" y="192"/>
                  </a:lnTo>
                  <a:lnTo>
                    <a:pt x="89" y="233"/>
                  </a:lnTo>
                  <a:lnTo>
                    <a:pt x="63" y="276"/>
                  </a:lnTo>
                  <a:lnTo>
                    <a:pt x="41" y="322"/>
                  </a:lnTo>
                  <a:lnTo>
                    <a:pt x="24" y="370"/>
                  </a:lnTo>
                  <a:lnTo>
                    <a:pt x="10" y="421"/>
                  </a:lnTo>
                  <a:lnTo>
                    <a:pt x="2" y="473"/>
                  </a:lnTo>
                  <a:lnTo>
                    <a:pt x="0" y="527"/>
                  </a:lnTo>
                  <a:lnTo>
                    <a:pt x="1" y="562"/>
                  </a:lnTo>
                  <a:lnTo>
                    <a:pt x="4" y="596"/>
                  </a:lnTo>
                  <a:lnTo>
                    <a:pt x="10" y="630"/>
                  </a:lnTo>
                  <a:lnTo>
                    <a:pt x="18" y="664"/>
                  </a:lnTo>
                  <a:lnTo>
                    <a:pt x="27" y="696"/>
                  </a:lnTo>
                  <a:lnTo>
                    <a:pt x="39" y="727"/>
                  </a:lnTo>
                  <a:lnTo>
                    <a:pt x="53" y="757"/>
                  </a:lnTo>
                  <a:lnTo>
                    <a:pt x="69" y="786"/>
                  </a:lnTo>
                  <a:lnTo>
                    <a:pt x="86" y="815"/>
                  </a:lnTo>
                  <a:lnTo>
                    <a:pt x="104" y="841"/>
                  </a:lnTo>
                  <a:lnTo>
                    <a:pt x="125" y="867"/>
                  </a:lnTo>
                  <a:lnTo>
                    <a:pt x="147" y="892"/>
                  </a:lnTo>
                  <a:lnTo>
                    <a:pt x="170" y="915"/>
                  </a:lnTo>
                  <a:lnTo>
                    <a:pt x="195" y="935"/>
                  </a:lnTo>
                  <a:lnTo>
                    <a:pt x="221" y="955"/>
                  </a:lnTo>
                  <a:lnTo>
                    <a:pt x="248" y="973"/>
                  </a:lnTo>
                  <a:lnTo>
                    <a:pt x="258" y="962"/>
                  </a:lnTo>
                  <a:lnTo>
                    <a:pt x="231" y="943"/>
                  </a:lnTo>
                  <a:lnTo>
                    <a:pt x="205" y="925"/>
                  </a:lnTo>
                  <a:lnTo>
                    <a:pt x="180" y="903"/>
                  </a:lnTo>
                  <a:lnTo>
                    <a:pt x="157" y="881"/>
                  </a:lnTo>
                  <a:lnTo>
                    <a:pt x="137" y="858"/>
                  </a:lnTo>
                  <a:lnTo>
                    <a:pt x="116" y="833"/>
                  </a:lnTo>
                  <a:lnTo>
                    <a:pt x="97" y="806"/>
                  </a:lnTo>
                  <a:lnTo>
                    <a:pt x="81" y="779"/>
                  </a:lnTo>
                  <a:lnTo>
                    <a:pt x="66" y="751"/>
                  </a:lnTo>
                  <a:lnTo>
                    <a:pt x="53" y="721"/>
                  </a:lnTo>
                  <a:lnTo>
                    <a:pt x="41" y="691"/>
                  </a:lnTo>
                  <a:lnTo>
                    <a:pt x="32" y="659"/>
                  </a:lnTo>
                  <a:lnTo>
                    <a:pt x="25" y="628"/>
                  </a:lnTo>
                  <a:lnTo>
                    <a:pt x="19" y="595"/>
                  </a:lnTo>
                  <a:lnTo>
                    <a:pt x="16" y="561"/>
                  </a:lnTo>
                  <a:lnTo>
                    <a:pt x="14" y="527"/>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7"/>
            <p:cNvSpPr>
              <a:spLocks/>
            </p:cNvSpPr>
            <p:nvPr/>
          </p:nvSpPr>
          <p:spPr bwMode="auto">
            <a:xfrm>
              <a:off x="755" y="2187"/>
              <a:ext cx="511" cy="511"/>
            </a:xfrm>
            <a:custGeom>
              <a:avLst/>
              <a:gdLst>
                <a:gd name="T0" fmla="*/ 1020 w 1023"/>
                <a:gd name="T1" fmla="*/ 460 h 1023"/>
                <a:gd name="T2" fmla="*/ 1000 w 1023"/>
                <a:gd name="T3" fmla="*/ 360 h 1023"/>
                <a:gd name="T4" fmla="*/ 962 w 1023"/>
                <a:gd name="T5" fmla="*/ 268 h 1023"/>
                <a:gd name="T6" fmla="*/ 906 w 1023"/>
                <a:gd name="T7" fmla="*/ 187 h 1023"/>
                <a:gd name="T8" fmla="*/ 837 w 1023"/>
                <a:gd name="T9" fmla="*/ 117 h 1023"/>
                <a:gd name="T10" fmla="*/ 755 w 1023"/>
                <a:gd name="T11" fmla="*/ 63 h 1023"/>
                <a:gd name="T12" fmla="*/ 664 w 1023"/>
                <a:gd name="T13" fmla="*/ 23 h 1023"/>
                <a:gd name="T14" fmla="*/ 564 w 1023"/>
                <a:gd name="T15" fmla="*/ 3 h 1023"/>
                <a:gd name="T16" fmla="*/ 460 w 1023"/>
                <a:gd name="T17" fmla="*/ 3 h 1023"/>
                <a:gd name="T18" fmla="*/ 360 w 1023"/>
                <a:gd name="T19" fmla="*/ 23 h 1023"/>
                <a:gd name="T20" fmla="*/ 268 w 1023"/>
                <a:gd name="T21" fmla="*/ 63 h 1023"/>
                <a:gd name="T22" fmla="*/ 187 w 1023"/>
                <a:gd name="T23" fmla="*/ 117 h 1023"/>
                <a:gd name="T24" fmla="*/ 117 w 1023"/>
                <a:gd name="T25" fmla="*/ 187 h 1023"/>
                <a:gd name="T26" fmla="*/ 63 w 1023"/>
                <a:gd name="T27" fmla="*/ 268 h 1023"/>
                <a:gd name="T28" fmla="*/ 24 w 1023"/>
                <a:gd name="T29" fmla="*/ 360 h 1023"/>
                <a:gd name="T30" fmla="*/ 3 w 1023"/>
                <a:gd name="T31" fmla="*/ 460 h 1023"/>
                <a:gd name="T32" fmla="*/ 2 w 1023"/>
                <a:gd name="T33" fmla="*/ 546 h 1023"/>
                <a:gd name="T34" fmla="*/ 11 w 1023"/>
                <a:gd name="T35" fmla="*/ 613 h 1023"/>
                <a:gd name="T36" fmla="*/ 27 w 1023"/>
                <a:gd name="T37" fmla="*/ 676 h 1023"/>
                <a:gd name="T38" fmla="*/ 52 w 1023"/>
                <a:gd name="T39" fmla="*/ 736 h 1023"/>
                <a:gd name="T40" fmla="*/ 83 w 1023"/>
                <a:gd name="T41" fmla="*/ 791 h 1023"/>
                <a:gd name="T42" fmla="*/ 123 w 1023"/>
                <a:gd name="T43" fmla="*/ 843 h 1023"/>
                <a:gd name="T44" fmla="*/ 166 w 1023"/>
                <a:gd name="T45" fmla="*/ 888 h 1023"/>
                <a:gd name="T46" fmla="*/ 217 w 1023"/>
                <a:gd name="T47" fmla="*/ 928 h 1023"/>
                <a:gd name="T48" fmla="*/ 453 w 1023"/>
                <a:gd name="T49" fmla="*/ 651 h 1023"/>
                <a:gd name="T50" fmla="*/ 416 w 1023"/>
                <a:gd name="T51" fmla="*/ 628 h 1023"/>
                <a:gd name="T52" fmla="*/ 387 w 1023"/>
                <a:gd name="T53" fmla="*/ 596 h 1023"/>
                <a:gd name="T54" fmla="*/ 368 w 1023"/>
                <a:gd name="T55" fmla="*/ 557 h 1023"/>
                <a:gd name="T56" fmla="*/ 361 w 1023"/>
                <a:gd name="T57" fmla="*/ 512 h 1023"/>
                <a:gd name="T58" fmla="*/ 373 w 1023"/>
                <a:gd name="T59" fmla="*/ 453 h 1023"/>
                <a:gd name="T60" fmla="*/ 406 w 1023"/>
                <a:gd name="T61" fmla="*/ 405 h 1023"/>
                <a:gd name="T62" fmla="*/ 453 w 1023"/>
                <a:gd name="T63" fmla="*/ 372 h 1023"/>
                <a:gd name="T64" fmla="*/ 512 w 1023"/>
                <a:gd name="T65" fmla="*/ 361 h 1023"/>
                <a:gd name="T66" fmla="*/ 571 w 1023"/>
                <a:gd name="T67" fmla="*/ 372 h 1023"/>
                <a:gd name="T68" fmla="*/ 619 w 1023"/>
                <a:gd name="T69" fmla="*/ 405 h 1023"/>
                <a:gd name="T70" fmla="*/ 652 w 1023"/>
                <a:gd name="T71" fmla="*/ 453 h 1023"/>
                <a:gd name="T72" fmla="*/ 663 w 1023"/>
                <a:gd name="T73" fmla="*/ 512 h 1023"/>
                <a:gd name="T74" fmla="*/ 652 w 1023"/>
                <a:gd name="T75" fmla="*/ 570 h 1023"/>
                <a:gd name="T76" fmla="*/ 619 w 1023"/>
                <a:gd name="T77" fmla="*/ 618 h 1023"/>
                <a:gd name="T78" fmla="*/ 571 w 1023"/>
                <a:gd name="T79" fmla="*/ 651 h 1023"/>
                <a:gd name="T80" fmla="*/ 512 w 1023"/>
                <a:gd name="T81" fmla="*/ 663 h 1023"/>
                <a:gd name="T82" fmla="*/ 497 w 1023"/>
                <a:gd name="T83" fmla="*/ 661 h 1023"/>
                <a:gd name="T84" fmla="*/ 483 w 1023"/>
                <a:gd name="T85" fmla="*/ 659 h 1023"/>
                <a:gd name="T86" fmla="*/ 470 w 1023"/>
                <a:gd name="T87" fmla="*/ 656 h 1023"/>
                <a:gd name="T88" fmla="*/ 457 w 1023"/>
                <a:gd name="T89" fmla="*/ 651 h 1023"/>
                <a:gd name="T90" fmla="*/ 271 w 1023"/>
                <a:gd name="T91" fmla="*/ 963 h 1023"/>
                <a:gd name="T92" fmla="*/ 301 w 1023"/>
                <a:gd name="T93" fmla="*/ 977 h 1023"/>
                <a:gd name="T94" fmla="*/ 331 w 1023"/>
                <a:gd name="T95" fmla="*/ 989 h 1023"/>
                <a:gd name="T96" fmla="*/ 362 w 1023"/>
                <a:gd name="T97" fmla="*/ 1000 h 1023"/>
                <a:gd name="T98" fmla="*/ 393 w 1023"/>
                <a:gd name="T99" fmla="*/ 1009 h 1023"/>
                <a:gd name="T100" fmla="*/ 427 w 1023"/>
                <a:gd name="T101" fmla="*/ 1016 h 1023"/>
                <a:gd name="T102" fmla="*/ 460 w 1023"/>
                <a:gd name="T103" fmla="*/ 1021 h 1023"/>
                <a:gd name="T104" fmla="*/ 495 w 1023"/>
                <a:gd name="T105" fmla="*/ 1023 h 1023"/>
                <a:gd name="T106" fmla="*/ 564 w 1023"/>
                <a:gd name="T107" fmla="*/ 1021 h 1023"/>
                <a:gd name="T108" fmla="*/ 664 w 1023"/>
                <a:gd name="T109" fmla="*/ 1000 h 1023"/>
                <a:gd name="T110" fmla="*/ 755 w 1023"/>
                <a:gd name="T111" fmla="*/ 961 h 1023"/>
                <a:gd name="T112" fmla="*/ 837 w 1023"/>
                <a:gd name="T113" fmla="*/ 907 h 1023"/>
                <a:gd name="T114" fmla="*/ 906 w 1023"/>
                <a:gd name="T115" fmla="*/ 836 h 1023"/>
                <a:gd name="T116" fmla="*/ 962 w 1023"/>
                <a:gd name="T117" fmla="*/ 756 h 1023"/>
                <a:gd name="T118" fmla="*/ 1000 w 1023"/>
                <a:gd name="T119" fmla="*/ 664 h 1023"/>
                <a:gd name="T120" fmla="*/ 1020 w 1023"/>
                <a:gd name="T121" fmla="*/ 563 h 10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023" h="1023">
                  <a:moveTo>
                    <a:pt x="1023" y="512"/>
                  </a:moveTo>
                  <a:lnTo>
                    <a:pt x="1020" y="460"/>
                  </a:lnTo>
                  <a:lnTo>
                    <a:pt x="1012" y="409"/>
                  </a:lnTo>
                  <a:lnTo>
                    <a:pt x="1000" y="360"/>
                  </a:lnTo>
                  <a:lnTo>
                    <a:pt x="982" y="312"/>
                  </a:lnTo>
                  <a:lnTo>
                    <a:pt x="962" y="268"/>
                  </a:lnTo>
                  <a:lnTo>
                    <a:pt x="935" y="226"/>
                  </a:lnTo>
                  <a:lnTo>
                    <a:pt x="906" y="187"/>
                  </a:lnTo>
                  <a:lnTo>
                    <a:pt x="873" y="150"/>
                  </a:lnTo>
                  <a:lnTo>
                    <a:pt x="837" y="117"/>
                  </a:lnTo>
                  <a:lnTo>
                    <a:pt x="798" y="88"/>
                  </a:lnTo>
                  <a:lnTo>
                    <a:pt x="755" y="63"/>
                  </a:lnTo>
                  <a:lnTo>
                    <a:pt x="711" y="41"/>
                  </a:lnTo>
                  <a:lnTo>
                    <a:pt x="664" y="23"/>
                  </a:lnTo>
                  <a:lnTo>
                    <a:pt x="615" y="11"/>
                  </a:lnTo>
                  <a:lnTo>
                    <a:pt x="564" y="3"/>
                  </a:lnTo>
                  <a:lnTo>
                    <a:pt x="512" y="0"/>
                  </a:lnTo>
                  <a:lnTo>
                    <a:pt x="460" y="3"/>
                  </a:lnTo>
                  <a:lnTo>
                    <a:pt x="410" y="11"/>
                  </a:lnTo>
                  <a:lnTo>
                    <a:pt x="360" y="23"/>
                  </a:lnTo>
                  <a:lnTo>
                    <a:pt x="313" y="41"/>
                  </a:lnTo>
                  <a:lnTo>
                    <a:pt x="268" y="63"/>
                  </a:lnTo>
                  <a:lnTo>
                    <a:pt x="226" y="88"/>
                  </a:lnTo>
                  <a:lnTo>
                    <a:pt x="187" y="117"/>
                  </a:lnTo>
                  <a:lnTo>
                    <a:pt x="150" y="150"/>
                  </a:lnTo>
                  <a:lnTo>
                    <a:pt x="117" y="187"/>
                  </a:lnTo>
                  <a:lnTo>
                    <a:pt x="88" y="226"/>
                  </a:lnTo>
                  <a:lnTo>
                    <a:pt x="63" y="268"/>
                  </a:lnTo>
                  <a:lnTo>
                    <a:pt x="41" y="312"/>
                  </a:lnTo>
                  <a:lnTo>
                    <a:pt x="24" y="360"/>
                  </a:lnTo>
                  <a:lnTo>
                    <a:pt x="11" y="409"/>
                  </a:lnTo>
                  <a:lnTo>
                    <a:pt x="3" y="460"/>
                  </a:lnTo>
                  <a:lnTo>
                    <a:pt x="0" y="512"/>
                  </a:lnTo>
                  <a:lnTo>
                    <a:pt x="2" y="546"/>
                  </a:lnTo>
                  <a:lnTo>
                    <a:pt x="5" y="580"/>
                  </a:lnTo>
                  <a:lnTo>
                    <a:pt x="11" y="613"/>
                  </a:lnTo>
                  <a:lnTo>
                    <a:pt x="18" y="644"/>
                  </a:lnTo>
                  <a:lnTo>
                    <a:pt x="27" y="676"/>
                  </a:lnTo>
                  <a:lnTo>
                    <a:pt x="39" y="706"/>
                  </a:lnTo>
                  <a:lnTo>
                    <a:pt x="52" y="736"/>
                  </a:lnTo>
                  <a:lnTo>
                    <a:pt x="67" y="764"/>
                  </a:lnTo>
                  <a:lnTo>
                    <a:pt x="83" y="791"/>
                  </a:lnTo>
                  <a:lnTo>
                    <a:pt x="102" y="818"/>
                  </a:lnTo>
                  <a:lnTo>
                    <a:pt x="123" y="843"/>
                  </a:lnTo>
                  <a:lnTo>
                    <a:pt x="143" y="866"/>
                  </a:lnTo>
                  <a:lnTo>
                    <a:pt x="166" y="888"/>
                  </a:lnTo>
                  <a:lnTo>
                    <a:pt x="191" y="910"/>
                  </a:lnTo>
                  <a:lnTo>
                    <a:pt x="217" y="928"/>
                  </a:lnTo>
                  <a:lnTo>
                    <a:pt x="244" y="947"/>
                  </a:lnTo>
                  <a:lnTo>
                    <a:pt x="453" y="651"/>
                  </a:lnTo>
                  <a:lnTo>
                    <a:pt x="434" y="641"/>
                  </a:lnTo>
                  <a:lnTo>
                    <a:pt x="416" y="628"/>
                  </a:lnTo>
                  <a:lnTo>
                    <a:pt x="400" y="613"/>
                  </a:lnTo>
                  <a:lnTo>
                    <a:pt x="387" y="596"/>
                  </a:lnTo>
                  <a:lnTo>
                    <a:pt x="376" y="577"/>
                  </a:lnTo>
                  <a:lnTo>
                    <a:pt x="368" y="557"/>
                  </a:lnTo>
                  <a:lnTo>
                    <a:pt x="363" y="535"/>
                  </a:lnTo>
                  <a:lnTo>
                    <a:pt x="361" y="512"/>
                  </a:lnTo>
                  <a:lnTo>
                    <a:pt x="365" y="482"/>
                  </a:lnTo>
                  <a:lnTo>
                    <a:pt x="373" y="453"/>
                  </a:lnTo>
                  <a:lnTo>
                    <a:pt x="387" y="428"/>
                  </a:lnTo>
                  <a:lnTo>
                    <a:pt x="406" y="405"/>
                  </a:lnTo>
                  <a:lnTo>
                    <a:pt x="428" y="386"/>
                  </a:lnTo>
                  <a:lnTo>
                    <a:pt x="453" y="372"/>
                  </a:lnTo>
                  <a:lnTo>
                    <a:pt x="482" y="364"/>
                  </a:lnTo>
                  <a:lnTo>
                    <a:pt x="512" y="361"/>
                  </a:lnTo>
                  <a:lnTo>
                    <a:pt x="542" y="364"/>
                  </a:lnTo>
                  <a:lnTo>
                    <a:pt x="571" y="372"/>
                  </a:lnTo>
                  <a:lnTo>
                    <a:pt x="596" y="386"/>
                  </a:lnTo>
                  <a:lnTo>
                    <a:pt x="619" y="405"/>
                  </a:lnTo>
                  <a:lnTo>
                    <a:pt x="638" y="428"/>
                  </a:lnTo>
                  <a:lnTo>
                    <a:pt x="652" y="453"/>
                  </a:lnTo>
                  <a:lnTo>
                    <a:pt x="660" y="482"/>
                  </a:lnTo>
                  <a:lnTo>
                    <a:pt x="663" y="512"/>
                  </a:lnTo>
                  <a:lnTo>
                    <a:pt x="660" y="542"/>
                  </a:lnTo>
                  <a:lnTo>
                    <a:pt x="652" y="570"/>
                  </a:lnTo>
                  <a:lnTo>
                    <a:pt x="638" y="596"/>
                  </a:lnTo>
                  <a:lnTo>
                    <a:pt x="619" y="618"/>
                  </a:lnTo>
                  <a:lnTo>
                    <a:pt x="596" y="637"/>
                  </a:lnTo>
                  <a:lnTo>
                    <a:pt x="571" y="651"/>
                  </a:lnTo>
                  <a:lnTo>
                    <a:pt x="542" y="659"/>
                  </a:lnTo>
                  <a:lnTo>
                    <a:pt x="512" y="663"/>
                  </a:lnTo>
                  <a:lnTo>
                    <a:pt x="505" y="663"/>
                  </a:lnTo>
                  <a:lnTo>
                    <a:pt x="497" y="661"/>
                  </a:lnTo>
                  <a:lnTo>
                    <a:pt x="490" y="660"/>
                  </a:lnTo>
                  <a:lnTo>
                    <a:pt x="483" y="659"/>
                  </a:lnTo>
                  <a:lnTo>
                    <a:pt x="476" y="658"/>
                  </a:lnTo>
                  <a:lnTo>
                    <a:pt x="470" y="656"/>
                  </a:lnTo>
                  <a:lnTo>
                    <a:pt x="464" y="653"/>
                  </a:lnTo>
                  <a:lnTo>
                    <a:pt x="457" y="651"/>
                  </a:lnTo>
                  <a:lnTo>
                    <a:pt x="257" y="955"/>
                  </a:lnTo>
                  <a:lnTo>
                    <a:pt x="271" y="963"/>
                  </a:lnTo>
                  <a:lnTo>
                    <a:pt x="286" y="970"/>
                  </a:lnTo>
                  <a:lnTo>
                    <a:pt x="301" y="977"/>
                  </a:lnTo>
                  <a:lnTo>
                    <a:pt x="316" y="984"/>
                  </a:lnTo>
                  <a:lnTo>
                    <a:pt x="331" y="989"/>
                  </a:lnTo>
                  <a:lnTo>
                    <a:pt x="346" y="995"/>
                  </a:lnTo>
                  <a:lnTo>
                    <a:pt x="362" y="1000"/>
                  </a:lnTo>
                  <a:lnTo>
                    <a:pt x="378" y="1004"/>
                  </a:lnTo>
                  <a:lnTo>
                    <a:pt x="393" y="1009"/>
                  </a:lnTo>
                  <a:lnTo>
                    <a:pt x="411" y="1013"/>
                  </a:lnTo>
                  <a:lnTo>
                    <a:pt x="427" y="1016"/>
                  </a:lnTo>
                  <a:lnTo>
                    <a:pt x="443" y="1018"/>
                  </a:lnTo>
                  <a:lnTo>
                    <a:pt x="460" y="1021"/>
                  </a:lnTo>
                  <a:lnTo>
                    <a:pt x="478" y="1022"/>
                  </a:lnTo>
                  <a:lnTo>
                    <a:pt x="495" y="1023"/>
                  </a:lnTo>
                  <a:lnTo>
                    <a:pt x="512" y="1023"/>
                  </a:lnTo>
                  <a:lnTo>
                    <a:pt x="564" y="1021"/>
                  </a:lnTo>
                  <a:lnTo>
                    <a:pt x="615" y="1013"/>
                  </a:lnTo>
                  <a:lnTo>
                    <a:pt x="664" y="1000"/>
                  </a:lnTo>
                  <a:lnTo>
                    <a:pt x="711" y="983"/>
                  </a:lnTo>
                  <a:lnTo>
                    <a:pt x="755" y="961"/>
                  </a:lnTo>
                  <a:lnTo>
                    <a:pt x="798" y="935"/>
                  </a:lnTo>
                  <a:lnTo>
                    <a:pt x="837" y="907"/>
                  </a:lnTo>
                  <a:lnTo>
                    <a:pt x="873" y="873"/>
                  </a:lnTo>
                  <a:lnTo>
                    <a:pt x="906" y="836"/>
                  </a:lnTo>
                  <a:lnTo>
                    <a:pt x="935" y="797"/>
                  </a:lnTo>
                  <a:lnTo>
                    <a:pt x="962" y="756"/>
                  </a:lnTo>
                  <a:lnTo>
                    <a:pt x="982" y="711"/>
                  </a:lnTo>
                  <a:lnTo>
                    <a:pt x="1000" y="664"/>
                  </a:lnTo>
                  <a:lnTo>
                    <a:pt x="1012" y="614"/>
                  </a:lnTo>
                  <a:lnTo>
                    <a:pt x="1020" y="563"/>
                  </a:lnTo>
                  <a:lnTo>
                    <a:pt x="1023" y="5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Freeform 8"/>
            <p:cNvSpPr>
              <a:spLocks/>
            </p:cNvSpPr>
            <p:nvPr/>
          </p:nvSpPr>
          <p:spPr bwMode="auto">
            <a:xfrm>
              <a:off x="935" y="2367"/>
              <a:ext cx="151" cy="151"/>
            </a:xfrm>
            <a:custGeom>
              <a:avLst/>
              <a:gdLst>
                <a:gd name="T0" fmla="*/ 11 w 302"/>
                <a:gd name="T1" fmla="*/ 122 h 302"/>
                <a:gd name="T2" fmla="*/ 32 w 302"/>
                <a:gd name="T3" fmla="*/ 70 h 302"/>
                <a:gd name="T4" fmla="*/ 70 w 302"/>
                <a:gd name="T5" fmla="*/ 32 h 302"/>
                <a:gd name="T6" fmla="*/ 122 w 302"/>
                <a:gd name="T7" fmla="*/ 10 h 302"/>
                <a:gd name="T8" fmla="*/ 180 w 302"/>
                <a:gd name="T9" fmla="*/ 10 h 302"/>
                <a:gd name="T10" fmla="*/ 231 w 302"/>
                <a:gd name="T11" fmla="*/ 32 h 302"/>
                <a:gd name="T12" fmla="*/ 270 w 302"/>
                <a:gd name="T13" fmla="*/ 70 h 302"/>
                <a:gd name="T14" fmla="*/ 291 w 302"/>
                <a:gd name="T15" fmla="*/ 122 h 302"/>
                <a:gd name="T16" fmla="*/ 291 w 302"/>
                <a:gd name="T17" fmla="*/ 179 h 302"/>
                <a:gd name="T18" fmla="*/ 270 w 302"/>
                <a:gd name="T19" fmla="*/ 230 h 302"/>
                <a:gd name="T20" fmla="*/ 231 w 302"/>
                <a:gd name="T21" fmla="*/ 269 h 302"/>
                <a:gd name="T22" fmla="*/ 180 w 302"/>
                <a:gd name="T23" fmla="*/ 290 h 302"/>
                <a:gd name="T24" fmla="*/ 144 w 302"/>
                <a:gd name="T25" fmla="*/ 293 h 302"/>
                <a:gd name="T26" fmla="*/ 130 w 302"/>
                <a:gd name="T27" fmla="*/ 292 h 302"/>
                <a:gd name="T28" fmla="*/ 118 w 302"/>
                <a:gd name="T29" fmla="*/ 290 h 302"/>
                <a:gd name="T30" fmla="*/ 106 w 302"/>
                <a:gd name="T31" fmla="*/ 287 h 302"/>
                <a:gd name="T32" fmla="*/ 96 w 302"/>
                <a:gd name="T33" fmla="*/ 290 h 302"/>
                <a:gd name="T34" fmla="*/ 109 w 302"/>
                <a:gd name="T35" fmla="*/ 295 h 302"/>
                <a:gd name="T36" fmla="*/ 122 w 302"/>
                <a:gd name="T37" fmla="*/ 298 h 302"/>
                <a:gd name="T38" fmla="*/ 136 w 302"/>
                <a:gd name="T39" fmla="*/ 300 h 302"/>
                <a:gd name="T40" fmla="*/ 151 w 302"/>
                <a:gd name="T41" fmla="*/ 302 h 302"/>
                <a:gd name="T42" fmla="*/ 210 w 302"/>
                <a:gd name="T43" fmla="*/ 290 h 302"/>
                <a:gd name="T44" fmla="*/ 258 w 302"/>
                <a:gd name="T45" fmla="*/ 257 h 302"/>
                <a:gd name="T46" fmla="*/ 291 w 302"/>
                <a:gd name="T47" fmla="*/ 209 h 302"/>
                <a:gd name="T48" fmla="*/ 302 w 302"/>
                <a:gd name="T49" fmla="*/ 151 h 302"/>
                <a:gd name="T50" fmla="*/ 291 w 302"/>
                <a:gd name="T51" fmla="*/ 92 h 302"/>
                <a:gd name="T52" fmla="*/ 258 w 302"/>
                <a:gd name="T53" fmla="*/ 44 h 302"/>
                <a:gd name="T54" fmla="*/ 210 w 302"/>
                <a:gd name="T55" fmla="*/ 11 h 302"/>
                <a:gd name="T56" fmla="*/ 151 w 302"/>
                <a:gd name="T57" fmla="*/ 0 h 302"/>
                <a:gd name="T58" fmla="*/ 92 w 302"/>
                <a:gd name="T59" fmla="*/ 11 h 302"/>
                <a:gd name="T60" fmla="*/ 45 w 302"/>
                <a:gd name="T61" fmla="*/ 44 h 302"/>
                <a:gd name="T62" fmla="*/ 12 w 302"/>
                <a:gd name="T63" fmla="*/ 92 h 302"/>
                <a:gd name="T64" fmla="*/ 0 w 302"/>
                <a:gd name="T65" fmla="*/ 151 h 302"/>
                <a:gd name="T66" fmla="*/ 7 w 302"/>
                <a:gd name="T67" fmla="*/ 196 h 302"/>
                <a:gd name="T68" fmla="*/ 26 w 302"/>
                <a:gd name="T69" fmla="*/ 235 h 302"/>
                <a:gd name="T70" fmla="*/ 55 w 302"/>
                <a:gd name="T71" fmla="*/ 267 h 302"/>
                <a:gd name="T72" fmla="*/ 92 w 302"/>
                <a:gd name="T73" fmla="*/ 290 h 302"/>
                <a:gd name="T74" fmla="*/ 79 w 302"/>
                <a:gd name="T75" fmla="*/ 274 h 302"/>
                <a:gd name="T76" fmla="*/ 46 w 302"/>
                <a:gd name="T77" fmla="*/ 247 h 302"/>
                <a:gd name="T78" fmla="*/ 22 w 302"/>
                <a:gd name="T79" fmla="*/ 213 h 302"/>
                <a:gd name="T80" fmla="*/ 9 w 302"/>
                <a:gd name="T81" fmla="*/ 173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02" h="302">
                  <a:moveTo>
                    <a:pt x="8" y="151"/>
                  </a:moveTo>
                  <a:lnTo>
                    <a:pt x="11" y="122"/>
                  </a:lnTo>
                  <a:lnTo>
                    <a:pt x="20" y="95"/>
                  </a:lnTo>
                  <a:lnTo>
                    <a:pt x="32" y="70"/>
                  </a:lnTo>
                  <a:lnTo>
                    <a:pt x="50" y="49"/>
                  </a:lnTo>
                  <a:lnTo>
                    <a:pt x="70" y="32"/>
                  </a:lnTo>
                  <a:lnTo>
                    <a:pt x="96" y="19"/>
                  </a:lnTo>
                  <a:lnTo>
                    <a:pt x="122" y="10"/>
                  </a:lnTo>
                  <a:lnTo>
                    <a:pt x="151" y="8"/>
                  </a:lnTo>
                  <a:lnTo>
                    <a:pt x="180" y="10"/>
                  </a:lnTo>
                  <a:lnTo>
                    <a:pt x="206" y="19"/>
                  </a:lnTo>
                  <a:lnTo>
                    <a:pt x="231" y="32"/>
                  </a:lnTo>
                  <a:lnTo>
                    <a:pt x="253" y="49"/>
                  </a:lnTo>
                  <a:lnTo>
                    <a:pt x="270" y="70"/>
                  </a:lnTo>
                  <a:lnTo>
                    <a:pt x="283" y="95"/>
                  </a:lnTo>
                  <a:lnTo>
                    <a:pt x="291" y="122"/>
                  </a:lnTo>
                  <a:lnTo>
                    <a:pt x="294" y="151"/>
                  </a:lnTo>
                  <a:lnTo>
                    <a:pt x="291" y="179"/>
                  </a:lnTo>
                  <a:lnTo>
                    <a:pt x="283" y="206"/>
                  </a:lnTo>
                  <a:lnTo>
                    <a:pt x="270" y="230"/>
                  </a:lnTo>
                  <a:lnTo>
                    <a:pt x="253" y="251"/>
                  </a:lnTo>
                  <a:lnTo>
                    <a:pt x="231" y="269"/>
                  </a:lnTo>
                  <a:lnTo>
                    <a:pt x="206" y="282"/>
                  </a:lnTo>
                  <a:lnTo>
                    <a:pt x="180" y="290"/>
                  </a:lnTo>
                  <a:lnTo>
                    <a:pt x="151" y="293"/>
                  </a:lnTo>
                  <a:lnTo>
                    <a:pt x="144" y="293"/>
                  </a:lnTo>
                  <a:lnTo>
                    <a:pt x="137" y="292"/>
                  </a:lnTo>
                  <a:lnTo>
                    <a:pt x="130" y="292"/>
                  </a:lnTo>
                  <a:lnTo>
                    <a:pt x="125" y="291"/>
                  </a:lnTo>
                  <a:lnTo>
                    <a:pt x="118" y="290"/>
                  </a:lnTo>
                  <a:lnTo>
                    <a:pt x="112" y="288"/>
                  </a:lnTo>
                  <a:lnTo>
                    <a:pt x="106" y="287"/>
                  </a:lnTo>
                  <a:lnTo>
                    <a:pt x="100" y="284"/>
                  </a:lnTo>
                  <a:lnTo>
                    <a:pt x="96" y="290"/>
                  </a:lnTo>
                  <a:lnTo>
                    <a:pt x="103" y="292"/>
                  </a:lnTo>
                  <a:lnTo>
                    <a:pt x="109" y="295"/>
                  </a:lnTo>
                  <a:lnTo>
                    <a:pt x="115" y="297"/>
                  </a:lnTo>
                  <a:lnTo>
                    <a:pt x="122" y="298"/>
                  </a:lnTo>
                  <a:lnTo>
                    <a:pt x="129" y="299"/>
                  </a:lnTo>
                  <a:lnTo>
                    <a:pt x="136" y="300"/>
                  </a:lnTo>
                  <a:lnTo>
                    <a:pt x="144" y="302"/>
                  </a:lnTo>
                  <a:lnTo>
                    <a:pt x="151" y="302"/>
                  </a:lnTo>
                  <a:lnTo>
                    <a:pt x="181" y="298"/>
                  </a:lnTo>
                  <a:lnTo>
                    <a:pt x="210" y="290"/>
                  </a:lnTo>
                  <a:lnTo>
                    <a:pt x="235" y="276"/>
                  </a:lnTo>
                  <a:lnTo>
                    <a:pt x="258" y="257"/>
                  </a:lnTo>
                  <a:lnTo>
                    <a:pt x="277" y="235"/>
                  </a:lnTo>
                  <a:lnTo>
                    <a:pt x="291" y="209"/>
                  </a:lnTo>
                  <a:lnTo>
                    <a:pt x="299" y="181"/>
                  </a:lnTo>
                  <a:lnTo>
                    <a:pt x="302" y="151"/>
                  </a:lnTo>
                  <a:lnTo>
                    <a:pt x="299" y="121"/>
                  </a:lnTo>
                  <a:lnTo>
                    <a:pt x="291" y="92"/>
                  </a:lnTo>
                  <a:lnTo>
                    <a:pt x="277" y="67"/>
                  </a:lnTo>
                  <a:lnTo>
                    <a:pt x="258" y="44"/>
                  </a:lnTo>
                  <a:lnTo>
                    <a:pt x="235" y="25"/>
                  </a:lnTo>
                  <a:lnTo>
                    <a:pt x="210" y="11"/>
                  </a:lnTo>
                  <a:lnTo>
                    <a:pt x="181" y="3"/>
                  </a:lnTo>
                  <a:lnTo>
                    <a:pt x="151" y="0"/>
                  </a:lnTo>
                  <a:lnTo>
                    <a:pt x="121" y="3"/>
                  </a:lnTo>
                  <a:lnTo>
                    <a:pt x="92" y="11"/>
                  </a:lnTo>
                  <a:lnTo>
                    <a:pt x="67" y="25"/>
                  </a:lnTo>
                  <a:lnTo>
                    <a:pt x="45" y="44"/>
                  </a:lnTo>
                  <a:lnTo>
                    <a:pt x="26" y="67"/>
                  </a:lnTo>
                  <a:lnTo>
                    <a:pt x="12" y="92"/>
                  </a:lnTo>
                  <a:lnTo>
                    <a:pt x="4" y="121"/>
                  </a:lnTo>
                  <a:lnTo>
                    <a:pt x="0" y="151"/>
                  </a:lnTo>
                  <a:lnTo>
                    <a:pt x="2" y="174"/>
                  </a:lnTo>
                  <a:lnTo>
                    <a:pt x="7" y="196"/>
                  </a:lnTo>
                  <a:lnTo>
                    <a:pt x="15" y="216"/>
                  </a:lnTo>
                  <a:lnTo>
                    <a:pt x="26" y="235"/>
                  </a:lnTo>
                  <a:lnTo>
                    <a:pt x="39" y="252"/>
                  </a:lnTo>
                  <a:lnTo>
                    <a:pt x="55" y="267"/>
                  </a:lnTo>
                  <a:lnTo>
                    <a:pt x="73" y="280"/>
                  </a:lnTo>
                  <a:lnTo>
                    <a:pt x="92" y="290"/>
                  </a:lnTo>
                  <a:lnTo>
                    <a:pt x="97" y="283"/>
                  </a:lnTo>
                  <a:lnTo>
                    <a:pt x="79" y="274"/>
                  </a:lnTo>
                  <a:lnTo>
                    <a:pt x="61" y="262"/>
                  </a:lnTo>
                  <a:lnTo>
                    <a:pt x="46" y="247"/>
                  </a:lnTo>
                  <a:lnTo>
                    <a:pt x="34" y="231"/>
                  </a:lnTo>
                  <a:lnTo>
                    <a:pt x="22" y="213"/>
                  </a:lnTo>
                  <a:lnTo>
                    <a:pt x="15" y="193"/>
                  </a:lnTo>
                  <a:lnTo>
                    <a:pt x="9" y="173"/>
                  </a:lnTo>
                  <a:lnTo>
                    <a:pt x="8" y="151"/>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9"/>
            <p:cNvSpPr>
              <a:spLocks/>
            </p:cNvSpPr>
            <p:nvPr/>
          </p:nvSpPr>
          <p:spPr bwMode="auto">
            <a:xfrm>
              <a:off x="939" y="2371"/>
              <a:ext cx="143" cy="143"/>
            </a:xfrm>
            <a:custGeom>
              <a:avLst/>
              <a:gdLst>
                <a:gd name="T0" fmla="*/ 283 w 286"/>
                <a:gd name="T1" fmla="*/ 114 h 285"/>
                <a:gd name="T2" fmla="*/ 262 w 286"/>
                <a:gd name="T3" fmla="*/ 62 h 285"/>
                <a:gd name="T4" fmla="*/ 223 w 286"/>
                <a:gd name="T5" fmla="*/ 24 h 285"/>
                <a:gd name="T6" fmla="*/ 172 w 286"/>
                <a:gd name="T7" fmla="*/ 2 h 285"/>
                <a:gd name="T8" fmla="*/ 114 w 286"/>
                <a:gd name="T9" fmla="*/ 2 h 285"/>
                <a:gd name="T10" fmla="*/ 62 w 286"/>
                <a:gd name="T11" fmla="*/ 24 h 285"/>
                <a:gd name="T12" fmla="*/ 24 w 286"/>
                <a:gd name="T13" fmla="*/ 62 h 285"/>
                <a:gd name="T14" fmla="*/ 3 w 286"/>
                <a:gd name="T15" fmla="*/ 114 h 285"/>
                <a:gd name="T16" fmla="*/ 1 w 286"/>
                <a:gd name="T17" fmla="*/ 165 h 285"/>
                <a:gd name="T18" fmla="*/ 14 w 286"/>
                <a:gd name="T19" fmla="*/ 205 h 285"/>
                <a:gd name="T20" fmla="*/ 38 w 286"/>
                <a:gd name="T21" fmla="*/ 239 h 285"/>
                <a:gd name="T22" fmla="*/ 71 w 286"/>
                <a:gd name="T23" fmla="*/ 266 h 285"/>
                <a:gd name="T24" fmla="*/ 98 w 286"/>
                <a:gd name="T25" fmla="*/ 264 h 285"/>
                <a:gd name="T26" fmla="*/ 64 w 286"/>
                <a:gd name="T27" fmla="*/ 245 h 285"/>
                <a:gd name="T28" fmla="*/ 37 w 286"/>
                <a:gd name="T29" fmla="*/ 216 h 285"/>
                <a:gd name="T30" fmla="*/ 20 w 286"/>
                <a:gd name="T31" fmla="*/ 182 h 285"/>
                <a:gd name="T32" fmla="*/ 14 w 286"/>
                <a:gd name="T33" fmla="*/ 143 h 285"/>
                <a:gd name="T34" fmla="*/ 24 w 286"/>
                <a:gd name="T35" fmla="*/ 92 h 285"/>
                <a:gd name="T36" fmla="*/ 52 w 286"/>
                <a:gd name="T37" fmla="*/ 52 h 285"/>
                <a:gd name="T38" fmla="*/ 92 w 286"/>
                <a:gd name="T39" fmla="*/ 24 h 285"/>
                <a:gd name="T40" fmla="*/ 143 w 286"/>
                <a:gd name="T41" fmla="*/ 14 h 285"/>
                <a:gd name="T42" fmla="*/ 194 w 286"/>
                <a:gd name="T43" fmla="*/ 24 h 285"/>
                <a:gd name="T44" fmla="*/ 234 w 286"/>
                <a:gd name="T45" fmla="*/ 52 h 285"/>
                <a:gd name="T46" fmla="*/ 262 w 286"/>
                <a:gd name="T47" fmla="*/ 92 h 285"/>
                <a:gd name="T48" fmla="*/ 272 w 286"/>
                <a:gd name="T49" fmla="*/ 143 h 285"/>
                <a:gd name="T50" fmla="*/ 262 w 286"/>
                <a:gd name="T51" fmla="*/ 193 h 285"/>
                <a:gd name="T52" fmla="*/ 234 w 286"/>
                <a:gd name="T53" fmla="*/ 234 h 285"/>
                <a:gd name="T54" fmla="*/ 194 w 286"/>
                <a:gd name="T55" fmla="*/ 261 h 285"/>
                <a:gd name="T56" fmla="*/ 143 w 286"/>
                <a:gd name="T57" fmla="*/ 272 h 285"/>
                <a:gd name="T58" fmla="*/ 132 w 286"/>
                <a:gd name="T59" fmla="*/ 272 h 285"/>
                <a:gd name="T60" fmla="*/ 121 w 286"/>
                <a:gd name="T61" fmla="*/ 269 h 285"/>
                <a:gd name="T62" fmla="*/ 110 w 286"/>
                <a:gd name="T63" fmla="*/ 267 h 285"/>
                <a:gd name="T64" fmla="*/ 99 w 286"/>
                <a:gd name="T65" fmla="*/ 264 h 285"/>
                <a:gd name="T66" fmla="*/ 98 w 286"/>
                <a:gd name="T67" fmla="*/ 279 h 285"/>
                <a:gd name="T68" fmla="*/ 110 w 286"/>
                <a:gd name="T69" fmla="*/ 282 h 285"/>
                <a:gd name="T70" fmla="*/ 122 w 286"/>
                <a:gd name="T71" fmla="*/ 284 h 285"/>
                <a:gd name="T72" fmla="*/ 136 w 286"/>
                <a:gd name="T73" fmla="*/ 285 h 285"/>
                <a:gd name="T74" fmla="*/ 172 w 286"/>
                <a:gd name="T75" fmla="*/ 282 h 285"/>
                <a:gd name="T76" fmla="*/ 223 w 286"/>
                <a:gd name="T77" fmla="*/ 261 h 285"/>
                <a:gd name="T78" fmla="*/ 262 w 286"/>
                <a:gd name="T79" fmla="*/ 222 h 285"/>
                <a:gd name="T80" fmla="*/ 283 w 286"/>
                <a:gd name="T81" fmla="*/ 171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6" h="285">
                  <a:moveTo>
                    <a:pt x="286" y="143"/>
                  </a:moveTo>
                  <a:lnTo>
                    <a:pt x="283" y="114"/>
                  </a:lnTo>
                  <a:lnTo>
                    <a:pt x="275" y="87"/>
                  </a:lnTo>
                  <a:lnTo>
                    <a:pt x="262" y="62"/>
                  </a:lnTo>
                  <a:lnTo>
                    <a:pt x="245" y="41"/>
                  </a:lnTo>
                  <a:lnTo>
                    <a:pt x="223" y="24"/>
                  </a:lnTo>
                  <a:lnTo>
                    <a:pt x="198" y="11"/>
                  </a:lnTo>
                  <a:lnTo>
                    <a:pt x="172" y="2"/>
                  </a:lnTo>
                  <a:lnTo>
                    <a:pt x="143" y="0"/>
                  </a:lnTo>
                  <a:lnTo>
                    <a:pt x="114" y="2"/>
                  </a:lnTo>
                  <a:lnTo>
                    <a:pt x="88" y="11"/>
                  </a:lnTo>
                  <a:lnTo>
                    <a:pt x="62" y="24"/>
                  </a:lnTo>
                  <a:lnTo>
                    <a:pt x="42" y="41"/>
                  </a:lnTo>
                  <a:lnTo>
                    <a:pt x="24" y="62"/>
                  </a:lnTo>
                  <a:lnTo>
                    <a:pt x="12" y="87"/>
                  </a:lnTo>
                  <a:lnTo>
                    <a:pt x="3" y="114"/>
                  </a:lnTo>
                  <a:lnTo>
                    <a:pt x="0" y="143"/>
                  </a:lnTo>
                  <a:lnTo>
                    <a:pt x="1" y="165"/>
                  </a:lnTo>
                  <a:lnTo>
                    <a:pt x="7" y="185"/>
                  </a:lnTo>
                  <a:lnTo>
                    <a:pt x="14" y="205"/>
                  </a:lnTo>
                  <a:lnTo>
                    <a:pt x="26" y="223"/>
                  </a:lnTo>
                  <a:lnTo>
                    <a:pt x="38" y="239"/>
                  </a:lnTo>
                  <a:lnTo>
                    <a:pt x="53" y="254"/>
                  </a:lnTo>
                  <a:lnTo>
                    <a:pt x="71" y="266"/>
                  </a:lnTo>
                  <a:lnTo>
                    <a:pt x="89" y="275"/>
                  </a:lnTo>
                  <a:lnTo>
                    <a:pt x="98" y="264"/>
                  </a:lnTo>
                  <a:lnTo>
                    <a:pt x="81" y="256"/>
                  </a:lnTo>
                  <a:lnTo>
                    <a:pt x="64" y="245"/>
                  </a:lnTo>
                  <a:lnTo>
                    <a:pt x="50" y="231"/>
                  </a:lnTo>
                  <a:lnTo>
                    <a:pt x="37" y="216"/>
                  </a:lnTo>
                  <a:lnTo>
                    <a:pt x="28" y="200"/>
                  </a:lnTo>
                  <a:lnTo>
                    <a:pt x="20" y="182"/>
                  </a:lnTo>
                  <a:lnTo>
                    <a:pt x="15" y="163"/>
                  </a:lnTo>
                  <a:lnTo>
                    <a:pt x="14" y="143"/>
                  </a:lnTo>
                  <a:lnTo>
                    <a:pt x="16" y="116"/>
                  </a:lnTo>
                  <a:lnTo>
                    <a:pt x="24" y="92"/>
                  </a:lnTo>
                  <a:lnTo>
                    <a:pt x="36" y="70"/>
                  </a:lnTo>
                  <a:lnTo>
                    <a:pt x="52" y="52"/>
                  </a:lnTo>
                  <a:lnTo>
                    <a:pt x="71" y="36"/>
                  </a:lnTo>
                  <a:lnTo>
                    <a:pt x="92" y="24"/>
                  </a:lnTo>
                  <a:lnTo>
                    <a:pt x="117" y="16"/>
                  </a:lnTo>
                  <a:lnTo>
                    <a:pt x="143" y="14"/>
                  </a:lnTo>
                  <a:lnTo>
                    <a:pt x="170" y="16"/>
                  </a:lnTo>
                  <a:lnTo>
                    <a:pt x="194" y="24"/>
                  </a:lnTo>
                  <a:lnTo>
                    <a:pt x="216" y="36"/>
                  </a:lnTo>
                  <a:lnTo>
                    <a:pt x="234" y="52"/>
                  </a:lnTo>
                  <a:lnTo>
                    <a:pt x="250" y="70"/>
                  </a:lnTo>
                  <a:lnTo>
                    <a:pt x="262" y="92"/>
                  </a:lnTo>
                  <a:lnTo>
                    <a:pt x="270" y="116"/>
                  </a:lnTo>
                  <a:lnTo>
                    <a:pt x="272" y="143"/>
                  </a:lnTo>
                  <a:lnTo>
                    <a:pt x="270" y="169"/>
                  </a:lnTo>
                  <a:lnTo>
                    <a:pt x="262" y="193"/>
                  </a:lnTo>
                  <a:lnTo>
                    <a:pt x="250" y="215"/>
                  </a:lnTo>
                  <a:lnTo>
                    <a:pt x="234" y="234"/>
                  </a:lnTo>
                  <a:lnTo>
                    <a:pt x="216" y="250"/>
                  </a:lnTo>
                  <a:lnTo>
                    <a:pt x="194" y="261"/>
                  </a:lnTo>
                  <a:lnTo>
                    <a:pt x="170" y="269"/>
                  </a:lnTo>
                  <a:lnTo>
                    <a:pt x="143" y="272"/>
                  </a:lnTo>
                  <a:lnTo>
                    <a:pt x="137" y="272"/>
                  </a:lnTo>
                  <a:lnTo>
                    <a:pt x="132" y="272"/>
                  </a:lnTo>
                  <a:lnTo>
                    <a:pt x="126" y="270"/>
                  </a:lnTo>
                  <a:lnTo>
                    <a:pt x="121" y="269"/>
                  </a:lnTo>
                  <a:lnTo>
                    <a:pt x="115" y="268"/>
                  </a:lnTo>
                  <a:lnTo>
                    <a:pt x="110" y="267"/>
                  </a:lnTo>
                  <a:lnTo>
                    <a:pt x="105" y="266"/>
                  </a:lnTo>
                  <a:lnTo>
                    <a:pt x="99" y="264"/>
                  </a:lnTo>
                  <a:lnTo>
                    <a:pt x="92" y="276"/>
                  </a:lnTo>
                  <a:lnTo>
                    <a:pt x="98" y="279"/>
                  </a:lnTo>
                  <a:lnTo>
                    <a:pt x="104" y="280"/>
                  </a:lnTo>
                  <a:lnTo>
                    <a:pt x="110" y="282"/>
                  </a:lnTo>
                  <a:lnTo>
                    <a:pt x="117" y="283"/>
                  </a:lnTo>
                  <a:lnTo>
                    <a:pt x="122" y="284"/>
                  </a:lnTo>
                  <a:lnTo>
                    <a:pt x="129" y="284"/>
                  </a:lnTo>
                  <a:lnTo>
                    <a:pt x="136" y="285"/>
                  </a:lnTo>
                  <a:lnTo>
                    <a:pt x="143" y="285"/>
                  </a:lnTo>
                  <a:lnTo>
                    <a:pt x="172" y="282"/>
                  </a:lnTo>
                  <a:lnTo>
                    <a:pt x="198" y="274"/>
                  </a:lnTo>
                  <a:lnTo>
                    <a:pt x="223" y="261"/>
                  </a:lnTo>
                  <a:lnTo>
                    <a:pt x="245" y="243"/>
                  </a:lnTo>
                  <a:lnTo>
                    <a:pt x="262" y="222"/>
                  </a:lnTo>
                  <a:lnTo>
                    <a:pt x="275" y="198"/>
                  </a:lnTo>
                  <a:lnTo>
                    <a:pt x="283" y="171"/>
                  </a:lnTo>
                  <a:lnTo>
                    <a:pt x="286" y="14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10"/>
            <p:cNvSpPr>
              <a:spLocks/>
            </p:cNvSpPr>
            <p:nvPr/>
          </p:nvSpPr>
          <p:spPr bwMode="auto">
            <a:xfrm>
              <a:off x="864" y="2666"/>
              <a:ext cx="15" cy="15"/>
            </a:xfrm>
            <a:custGeom>
              <a:avLst/>
              <a:gdLst>
                <a:gd name="T0" fmla="*/ 15 w 30"/>
                <a:gd name="T1" fmla="*/ 0 h 31"/>
                <a:gd name="T2" fmla="*/ 0 w 30"/>
                <a:gd name="T3" fmla="*/ 22 h 31"/>
                <a:gd name="T4" fmla="*/ 4 w 30"/>
                <a:gd name="T5" fmla="*/ 25 h 31"/>
                <a:gd name="T6" fmla="*/ 9 w 30"/>
                <a:gd name="T7" fmla="*/ 27 h 31"/>
                <a:gd name="T8" fmla="*/ 12 w 30"/>
                <a:gd name="T9" fmla="*/ 29 h 31"/>
                <a:gd name="T10" fmla="*/ 15 w 30"/>
                <a:gd name="T11" fmla="*/ 31 h 31"/>
                <a:gd name="T12" fmla="*/ 30 w 30"/>
                <a:gd name="T13" fmla="*/ 8 h 31"/>
                <a:gd name="T14" fmla="*/ 27 w 30"/>
                <a:gd name="T15" fmla="*/ 6 h 31"/>
                <a:gd name="T16" fmla="*/ 23 w 30"/>
                <a:gd name="T17" fmla="*/ 5 h 31"/>
                <a:gd name="T18" fmla="*/ 19 w 30"/>
                <a:gd name="T19" fmla="*/ 3 h 31"/>
                <a:gd name="T20" fmla="*/ 15 w 30"/>
                <a:gd name="T21"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 h="31">
                  <a:moveTo>
                    <a:pt x="15" y="0"/>
                  </a:moveTo>
                  <a:lnTo>
                    <a:pt x="0" y="22"/>
                  </a:lnTo>
                  <a:lnTo>
                    <a:pt x="4" y="25"/>
                  </a:lnTo>
                  <a:lnTo>
                    <a:pt x="9" y="27"/>
                  </a:lnTo>
                  <a:lnTo>
                    <a:pt x="12" y="29"/>
                  </a:lnTo>
                  <a:lnTo>
                    <a:pt x="15" y="31"/>
                  </a:lnTo>
                  <a:lnTo>
                    <a:pt x="30" y="8"/>
                  </a:lnTo>
                  <a:lnTo>
                    <a:pt x="27" y="6"/>
                  </a:lnTo>
                  <a:lnTo>
                    <a:pt x="23" y="5"/>
                  </a:lnTo>
                  <a:lnTo>
                    <a:pt x="19" y="3"/>
                  </a:lnTo>
                  <a:lnTo>
                    <a:pt x="1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11"/>
            <p:cNvSpPr>
              <a:spLocks/>
            </p:cNvSpPr>
            <p:nvPr/>
          </p:nvSpPr>
          <p:spPr bwMode="auto">
            <a:xfrm>
              <a:off x="872" y="2660"/>
              <a:ext cx="11" cy="10"/>
            </a:xfrm>
            <a:custGeom>
              <a:avLst/>
              <a:gdLst>
                <a:gd name="T0" fmla="*/ 23 w 23"/>
                <a:gd name="T1" fmla="*/ 8 h 19"/>
                <a:gd name="T2" fmla="*/ 20 w 23"/>
                <a:gd name="T3" fmla="*/ 6 h 19"/>
                <a:gd name="T4" fmla="*/ 17 w 23"/>
                <a:gd name="T5" fmla="*/ 3 h 19"/>
                <a:gd name="T6" fmla="*/ 13 w 23"/>
                <a:gd name="T7" fmla="*/ 2 h 19"/>
                <a:gd name="T8" fmla="*/ 10 w 23"/>
                <a:gd name="T9" fmla="*/ 0 h 19"/>
                <a:gd name="T10" fmla="*/ 0 w 23"/>
                <a:gd name="T11" fmla="*/ 11 h 19"/>
                <a:gd name="T12" fmla="*/ 4 w 23"/>
                <a:gd name="T13" fmla="*/ 14 h 19"/>
                <a:gd name="T14" fmla="*/ 8 w 23"/>
                <a:gd name="T15" fmla="*/ 16 h 19"/>
                <a:gd name="T16" fmla="*/ 12 w 23"/>
                <a:gd name="T17" fmla="*/ 17 h 19"/>
                <a:gd name="T18" fmla="*/ 15 w 23"/>
                <a:gd name="T19" fmla="*/ 19 h 19"/>
                <a:gd name="T20" fmla="*/ 23 w 23"/>
                <a:gd name="T21" fmla="*/ 8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 h="19">
                  <a:moveTo>
                    <a:pt x="23" y="8"/>
                  </a:moveTo>
                  <a:lnTo>
                    <a:pt x="20" y="6"/>
                  </a:lnTo>
                  <a:lnTo>
                    <a:pt x="17" y="3"/>
                  </a:lnTo>
                  <a:lnTo>
                    <a:pt x="13" y="2"/>
                  </a:lnTo>
                  <a:lnTo>
                    <a:pt x="10" y="0"/>
                  </a:lnTo>
                  <a:lnTo>
                    <a:pt x="0" y="11"/>
                  </a:lnTo>
                  <a:lnTo>
                    <a:pt x="4" y="14"/>
                  </a:lnTo>
                  <a:lnTo>
                    <a:pt x="8" y="16"/>
                  </a:lnTo>
                  <a:lnTo>
                    <a:pt x="12" y="17"/>
                  </a:lnTo>
                  <a:lnTo>
                    <a:pt x="15" y="19"/>
                  </a:lnTo>
                  <a:lnTo>
                    <a:pt x="23" y="8"/>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Freeform 12"/>
            <p:cNvSpPr>
              <a:spLocks/>
            </p:cNvSpPr>
            <p:nvPr/>
          </p:nvSpPr>
          <p:spPr bwMode="auto">
            <a:xfrm>
              <a:off x="876" y="2512"/>
              <a:ext cx="107" cy="152"/>
            </a:xfrm>
            <a:custGeom>
              <a:avLst/>
              <a:gdLst>
                <a:gd name="T0" fmla="*/ 209 w 213"/>
                <a:gd name="T1" fmla="*/ 0 h 304"/>
                <a:gd name="T2" fmla="*/ 0 w 213"/>
                <a:gd name="T3" fmla="*/ 296 h 304"/>
                <a:gd name="T4" fmla="*/ 3 w 213"/>
                <a:gd name="T5" fmla="*/ 298 h 304"/>
                <a:gd name="T6" fmla="*/ 7 w 213"/>
                <a:gd name="T7" fmla="*/ 299 h 304"/>
                <a:gd name="T8" fmla="*/ 10 w 213"/>
                <a:gd name="T9" fmla="*/ 302 h 304"/>
                <a:gd name="T10" fmla="*/ 13 w 213"/>
                <a:gd name="T11" fmla="*/ 304 h 304"/>
                <a:gd name="T12" fmla="*/ 213 w 213"/>
                <a:gd name="T13" fmla="*/ 0 h 304"/>
                <a:gd name="T14" fmla="*/ 212 w 213"/>
                <a:gd name="T15" fmla="*/ 0 h 304"/>
                <a:gd name="T16" fmla="*/ 212 w 213"/>
                <a:gd name="T17" fmla="*/ 0 h 304"/>
                <a:gd name="T18" fmla="*/ 211 w 213"/>
                <a:gd name="T19" fmla="*/ 0 h 304"/>
                <a:gd name="T20" fmla="*/ 209 w 213"/>
                <a:gd name="T21"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3" h="304">
                  <a:moveTo>
                    <a:pt x="209" y="0"/>
                  </a:moveTo>
                  <a:lnTo>
                    <a:pt x="0" y="296"/>
                  </a:lnTo>
                  <a:lnTo>
                    <a:pt x="3" y="298"/>
                  </a:lnTo>
                  <a:lnTo>
                    <a:pt x="7" y="299"/>
                  </a:lnTo>
                  <a:lnTo>
                    <a:pt x="10" y="302"/>
                  </a:lnTo>
                  <a:lnTo>
                    <a:pt x="13" y="304"/>
                  </a:lnTo>
                  <a:lnTo>
                    <a:pt x="213" y="0"/>
                  </a:lnTo>
                  <a:lnTo>
                    <a:pt x="212" y="0"/>
                  </a:lnTo>
                  <a:lnTo>
                    <a:pt x="212" y="0"/>
                  </a:lnTo>
                  <a:lnTo>
                    <a:pt x="211" y="0"/>
                  </a:lnTo>
                  <a:lnTo>
                    <a:pt x="20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Freeform 13"/>
            <p:cNvSpPr>
              <a:spLocks/>
            </p:cNvSpPr>
            <p:nvPr/>
          </p:nvSpPr>
          <p:spPr bwMode="auto">
            <a:xfrm>
              <a:off x="981" y="2509"/>
              <a:ext cx="4" cy="3"/>
            </a:xfrm>
            <a:custGeom>
              <a:avLst/>
              <a:gdLst>
                <a:gd name="T0" fmla="*/ 8 w 8"/>
                <a:gd name="T1" fmla="*/ 1 h 7"/>
                <a:gd name="T2" fmla="*/ 7 w 8"/>
                <a:gd name="T3" fmla="*/ 1 h 7"/>
                <a:gd name="T4" fmla="*/ 7 w 8"/>
                <a:gd name="T5" fmla="*/ 0 h 7"/>
                <a:gd name="T6" fmla="*/ 6 w 8"/>
                <a:gd name="T7" fmla="*/ 0 h 7"/>
                <a:gd name="T8" fmla="*/ 5 w 8"/>
                <a:gd name="T9" fmla="*/ 0 h 7"/>
                <a:gd name="T10" fmla="*/ 0 w 8"/>
                <a:gd name="T11" fmla="*/ 7 h 7"/>
                <a:gd name="T12" fmla="*/ 2 w 8"/>
                <a:gd name="T13" fmla="*/ 7 h 7"/>
                <a:gd name="T14" fmla="*/ 3 w 8"/>
                <a:gd name="T15" fmla="*/ 7 h 7"/>
                <a:gd name="T16" fmla="*/ 3 w 8"/>
                <a:gd name="T17" fmla="*/ 7 h 7"/>
                <a:gd name="T18" fmla="*/ 4 w 8"/>
                <a:gd name="T19" fmla="*/ 7 h 7"/>
                <a:gd name="T20" fmla="*/ 8 w 8"/>
                <a:gd name="T21" fmla="*/ 1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 h="7">
                  <a:moveTo>
                    <a:pt x="8" y="1"/>
                  </a:moveTo>
                  <a:lnTo>
                    <a:pt x="7" y="1"/>
                  </a:lnTo>
                  <a:lnTo>
                    <a:pt x="7" y="0"/>
                  </a:lnTo>
                  <a:lnTo>
                    <a:pt x="6" y="0"/>
                  </a:lnTo>
                  <a:lnTo>
                    <a:pt x="5" y="0"/>
                  </a:lnTo>
                  <a:lnTo>
                    <a:pt x="0" y="7"/>
                  </a:lnTo>
                  <a:lnTo>
                    <a:pt x="2" y="7"/>
                  </a:lnTo>
                  <a:lnTo>
                    <a:pt x="3" y="7"/>
                  </a:lnTo>
                  <a:lnTo>
                    <a:pt x="3" y="7"/>
                  </a:lnTo>
                  <a:lnTo>
                    <a:pt x="4" y="7"/>
                  </a:lnTo>
                  <a:lnTo>
                    <a:pt x="8" y="1"/>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14"/>
            <p:cNvSpPr>
              <a:spLocks/>
            </p:cNvSpPr>
            <p:nvPr/>
          </p:nvSpPr>
          <p:spPr bwMode="auto">
            <a:xfrm>
              <a:off x="983" y="2503"/>
              <a:ext cx="6" cy="6"/>
            </a:xfrm>
            <a:custGeom>
              <a:avLst/>
              <a:gdLst>
                <a:gd name="T0" fmla="*/ 9 w 10"/>
                <a:gd name="T1" fmla="*/ 0 h 12"/>
                <a:gd name="T2" fmla="*/ 0 w 10"/>
                <a:gd name="T3" fmla="*/ 11 h 12"/>
                <a:gd name="T4" fmla="*/ 1 w 10"/>
                <a:gd name="T5" fmla="*/ 11 h 12"/>
                <a:gd name="T6" fmla="*/ 2 w 10"/>
                <a:gd name="T7" fmla="*/ 11 h 12"/>
                <a:gd name="T8" fmla="*/ 2 w 10"/>
                <a:gd name="T9" fmla="*/ 12 h 12"/>
                <a:gd name="T10" fmla="*/ 3 w 10"/>
                <a:gd name="T11" fmla="*/ 12 h 12"/>
                <a:gd name="T12" fmla="*/ 10 w 10"/>
                <a:gd name="T13" fmla="*/ 0 h 12"/>
                <a:gd name="T14" fmla="*/ 10 w 10"/>
                <a:gd name="T15" fmla="*/ 0 h 12"/>
                <a:gd name="T16" fmla="*/ 10 w 10"/>
                <a:gd name="T17" fmla="*/ 0 h 12"/>
                <a:gd name="T18" fmla="*/ 9 w 10"/>
                <a:gd name="T19" fmla="*/ 0 h 12"/>
                <a:gd name="T20" fmla="*/ 9 w 10"/>
                <a:gd name="T21"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 h="12">
                  <a:moveTo>
                    <a:pt x="9" y="0"/>
                  </a:moveTo>
                  <a:lnTo>
                    <a:pt x="0" y="11"/>
                  </a:lnTo>
                  <a:lnTo>
                    <a:pt x="1" y="11"/>
                  </a:lnTo>
                  <a:lnTo>
                    <a:pt x="2" y="11"/>
                  </a:lnTo>
                  <a:lnTo>
                    <a:pt x="2" y="12"/>
                  </a:lnTo>
                  <a:lnTo>
                    <a:pt x="3" y="12"/>
                  </a:lnTo>
                  <a:lnTo>
                    <a:pt x="10" y="0"/>
                  </a:lnTo>
                  <a:lnTo>
                    <a:pt x="10" y="0"/>
                  </a:lnTo>
                  <a:lnTo>
                    <a:pt x="10" y="0"/>
                  </a:lnTo>
                  <a:lnTo>
                    <a:pt x="9" y="0"/>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Freeform 27"/>
            <p:cNvSpPr>
              <a:spLocks/>
            </p:cNvSpPr>
            <p:nvPr/>
          </p:nvSpPr>
          <p:spPr bwMode="auto">
            <a:xfrm>
              <a:off x="843" y="2217"/>
              <a:ext cx="126" cy="160"/>
            </a:xfrm>
            <a:custGeom>
              <a:avLst/>
              <a:gdLst>
                <a:gd name="T0" fmla="*/ 137 w 251"/>
                <a:gd name="T1" fmla="*/ 0 h 319"/>
                <a:gd name="T2" fmla="*/ 136 w 251"/>
                <a:gd name="T3" fmla="*/ 0 h 319"/>
                <a:gd name="T4" fmla="*/ 131 w 251"/>
                <a:gd name="T5" fmla="*/ 2 h 319"/>
                <a:gd name="T6" fmla="*/ 126 w 251"/>
                <a:gd name="T7" fmla="*/ 3 h 319"/>
                <a:gd name="T8" fmla="*/ 117 w 251"/>
                <a:gd name="T9" fmla="*/ 5 h 319"/>
                <a:gd name="T10" fmla="*/ 107 w 251"/>
                <a:gd name="T11" fmla="*/ 10 h 319"/>
                <a:gd name="T12" fmla="*/ 96 w 251"/>
                <a:gd name="T13" fmla="*/ 14 h 319"/>
                <a:gd name="T14" fmla="*/ 83 w 251"/>
                <a:gd name="T15" fmla="*/ 20 h 319"/>
                <a:gd name="T16" fmla="*/ 69 w 251"/>
                <a:gd name="T17" fmla="*/ 28 h 319"/>
                <a:gd name="T18" fmla="*/ 55 w 251"/>
                <a:gd name="T19" fmla="*/ 37 h 319"/>
                <a:gd name="T20" fmla="*/ 43 w 251"/>
                <a:gd name="T21" fmla="*/ 48 h 319"/>
                <a:gd name="T22" fmla="*/ 31 w 251"/>
                <a:gd name="T23" fmla="*/ 58 h 319"/>
                <a:gd name="T24" fmla="*/ 21 w 251"/>
                <a:gd name="T25" fmla="*/ 67 h 319"/>
                <a:gd name="T26" fmla="*/ 11 w 251"/>
                <a:gd name="T27" fmla="*/ 76 h 319"/>
                <a:gd name="T28" fmla="*/ 6 w 251"/>
                <a:gd name="T29" fmla="*/ 83 h 319"/>
                <a:gd name="T30" fmla="*/ 1 w 251"/>
                <a:gd name="T31" fmla="*/ 88 h 319"/>
                <a:gd name="T32" fmla="*/ 0 w 251"/>
                <a:gd name="T33" fmla="*/ 89 h 319"/>
                <a:gd name="T34" fmla="*/ 198 w 251"/>
                <a:gd name="T35" fmla="*/ 319 h 319"/>
                <a:gd name="T36" fmla="*/ 200 w 251"/>
                <a:gd name="T37" fmla="*/ 317 h 319"/>
                <a:gd name="T38" fmla="*/ 206 w 251"/>
                <a:gd name="T39" fmla="*/ 311 h 319"/>
                <a:gd name="T40" fmla="*/ 213 w 251"/>
                <a:gd name="T41" fmla="*/ 303 h 319"/>
                <a:gd name="T42" fmla="*/ 221 w 251"/>
                <a:gd name="T43" fmla="*/ 298 h 319"/>
                <a:gd name="T44" fmla="*/ 230 w 251"/>
                <a:gd name="T45" fmla="*/ 292 h 319"/>
                <a:gd name="T46" fmla="*/ 240 w 251"/>
                <a:gd name="T47" fmla="*/ 288 h 319"/>
                <a:gd name="T48" fmla="*/ 248 w 251"/>
                <a:gd name="T49" fmla="*/ 286 h 319"/>
                <a:gd name="T50" fmla="*/ 251 w 251"/>
                <a:gd name="T51" fmla="*/ 285 h 319"/>
                <a:gd name="T52" fmla="*/ 137 w 251"/>
                <a:gd name="T53" fmla="*/ 0 h 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51" h="319">
                  <a:moveTo>
                    <a:pt x="137" y="0"/>
                  </a:moveTo>
                  <a:lnTo>
                    <a:pt x="136" y="0"/>
                  </a:lnTo>
                  <a:lnTo>
                    <a:pt x="131" y="2"/>
                  </a:lnTo>
                  <a:lnTo>
                    <a:pt x="126" y="3"/>
                  </a:lnTo>
                  <a:lnTo>
                    <a:pt x="117" y="5"/>
                  </a:lnTo>
                  <a:lnTo>
                    <a:pt x="107" y="10"/>
                  </a:lnTo>
                  <a:lnTo>
                    <a:pt x="96" y="14"/>
                  </a:lnTo>
                  <a:lnTo>
                    <a:pt x="83" y="20"/>
                  </a:lnTo>
                  <a:lnTo>
                    <a:pt x="69" y="28"/>
                  </a:lnTo>
                  <a:lnTo>
                    <a:pt x="55" y="37"/>
                  </a:lnTo>
                  <a:lnTo>
                    <a:pt x="43" y="48"/>
                  </a:lnTo>
                  <a:lnTo>
                    <a:pt x="31" y="58"/>
                  </a:lnTo>
                  <a:lnTo>
                    <a:pt x="21" y="67"/>
                  </a:lnTo>
                  <a:lnTo>
                    <a:pt x="11" y="76"/>
                  </a:lnTo>
                  <a:lnTo>
                    <a:pt x="6" y="83"/>
                  </a:lnTo>
                  <a:lnTo>
                    <a:pt x="1" y="88"/>
                  </a:lnTo>
                  <a:lnTo>
                    <a:pt x="0" y="89"/>
                  </a:lnTo>
                  <a:lnTo>
                    <a:pt x="198" y="319"/>
                  </a:lnTo>
                  <a:lnTo>
                    <a:pt x="200" y="317"/>
                  </a:lnTo>
                  <a:lnTo>
                    <a:pt x="206" y="311"/>
                  </a:lnTo>
                  <a:lnTo>
                    <a:pt x="213" y="303"/>
                  </a:lnTo>
                  <a:lnTo>
                    <a:pt x="221" y="298"/>
                  </a:lnTo>
                  <a:lnTo>
                    <a:pt x="230" y="292"/>
                  </a:lnTo>
                  <a:lnTo>
                    <a:pt x="240" y="288"/>
                  </a:lnTo>
                  <a:lnTo>
                    <a:pt x="248" y="286"/>
                  </a:lnTo>
                  <a:lnTo>
                    <a:pt x="251" y="285"/>
                  </a:lnTo>
                  <a:lnTo>
                    <a:pt x="137" y="0"/>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28"/>
            <p:cNvSpPr>
              <a:spLocks/>
            </p:cNvSpPr>
            <p:nvPr/>
          </p:nvSpPr>
          <p:spPr bwMode="auto">
            <a:xfrm>
              <a:off x="1042" y="2511"/>
              <a:ext cx="128" cy="159"/>
            </a:xfrm>
            <a:custGeom>
              <a:avLst/>
              <a:gdLst>
                <a:gd name="T0" fmla="*/ 121 w 256"/>
                <a:gd name="T1" fmla="*/ 318 h 318"/>
                <a:gd name="T2" fmla="*/ 123 w 256"/>
                <a:gd name="T3" fmla="*/ 318 h 318"/>
                <a:gd name="T4" fmla="*/ 127 w 256"/>
                <a:gd name="T5" fmla="*/ 316 h 318"/>
                <a:gd name="T6" fmla="*/ 133 w 256"/>
                <a:gd name="T7" fmla="*/ 314 h 318"/>
                <a:gd name="T8" fmla="*/ 142 w 256"/>
                <a:gd name="T9" fmla="*/ 312 h 318"/>
                <a:gd name="T10" fmla="*/ 151 w 256"/>
                <a:gd name="T11" fmla="*/ 307 h 318"/>
                <a:gd name="T12" fmla="*/ 163 w 256"/>
                <a:gd name="T13" fmla="*/ 303 h 318"/>
                <a:gd name="T14" fmla="*/ 176 w 256"/>
                <a:gd name="T15" fmla="*/ 296 h 318"/>
                <a:gd name="T16" fmla="*/ 189 w 256"/>
                <a:gd name="T17" fmla="*/ 288 h 318"/>
                <a:gd name="T18" fmla="*/ 203 w 256"/>
                <a:gd name="T19" fmla="*/ 278 h 318"/>
                <a:gd name="T20" fmla="*/ 216 w 256"/>
                <a:gd name="T21" fmla="*/ 268 h 318"/>
                <a:gd name="T22" fmla="*/ 227 w 256"/>
                <a:gd name="T23" fmla="*/ 258 h 318"/>
                <a:gd name="T24" fmla="*/ 237 w 256"/>
                <a:gd name="T25" fmla="*/ 247 h 318"/>
                <a:gd name="T26" fmla="*/ 245 w 256"/>
                <a:gd name="T27" fmla="*/ 239 h 318"/>
                <a:gd name="T28" fmla="*/ 252 w 256"/>
                <a:gd name="T29" fmla="*/ 231 h 318"/>
                <a:gd name="T30" fmla="*/ 255 w 256"/>
                <a:gd name="T31" fmla="*/ 227 h 318"/>
                <a:gd name="T32" fmla="*/ 256 w 256"/>
                <a:gd name="T33" fmla="*/ 226 h 318"/>
                <a:gd name="T34" fmla="*/ 52 w 256"/>
                <a:gd name="T35" fmla="*/ 0 h 318"/>
                <a:gd name="T36" fmla="*/ 50 w 256"/>
                <a:gd name="T37" fmla="*/ 2 h 318"/>
                <a:gd name="T38" fmla="*/ 45 w 256"/>
                <a:gd name="T39" fmla="*/ 8 h 318"/>
                <a:gd name="T40" fmla="*/ 38 w 256"/>
                <a:gd name="T41" fmla="*/ 16 h 318"/>
                <a:gd name="T42" fmla="*/ 30 w 256"/>
                <a:gd name="T43" fmla="*/ 23 h 318"/>
                <a:gd name="T44" fmla="*/ 22 w 256"/>
                <a:gd name="T45" fmla="*/ 29 h 318"/>
                <a:gd name="T46" fmla="*/ 12 w 256"/>
                <a:gd name="T47" fmla="*/ 33 h 318"/>
                <a:gd name="T48" fmla="*/ 4 w 256"/>
                <a:gd name="T49" fmla="*/ 36 h 318"/>
                <a:gd name="T50" fmla="*/ 0 w 256"/>
                <a:gd name="T51" fmla="*/ 37 h 318"/>
                <a:gd name="T52" fmla="*/ 121 w 256"/>
                <a:gd name="T53" fmla="*/ 318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56" h="318">
                  <a:moveTo>
                    <a:pt x="121" y="318"/>
                  </a:moveTo>
                  <a:lnTo>
                    <a:pt x="123" y="318"/>
                  </a:lnTo>
                  <a:lnTo>
                    <a:pt x="127" y="316"/>
                  </a:lnTo>
                  <a:lnTo>
                    <a:pt x="133" y="314"/>
                  </a:lnTo>
                  <a:lnTo>
                    <a:pt x="142" y="312"/>
                  </a:lnTo>
                  <a:lnTo>
                    <a:pt x="151" y="307"/>
                  </a:lnTo>
                  <a:lnTo>
                    <a:pt x="163" y="303"/>
                  </a:lnTo>
                  <a:lnTo>
                    <a:pt x="176" y="296"/>
                  </a:lnTo>
                  <a:lnTo>
                    <a:pt x="189" y="288"/>
                  </a:lnTo>
                  <a:lnTo>
                    <a:pt x="203" y="278"/>
                  </a:lnTo>
                  <a:lnTo>
                    <a:pt x="216" y="268"/>
                  </a:lnTo>
                  <a:lnTo>
                    <a:pt x="227" y="258"/>
                  </a:lnTo>
                  <a:lnTo>
                    <a:pt x="237" y="247"/>
                  </a:lnTo>
                  <a:lnTo>
                    <a:pt x="245" y="239"/>
                  </a:lnTo>
                  <a:lnTo>
                    <a:pt x="252" y="231"/>
                  </a:lnTo>
                  <a:lnTo>
                    <a:pt x="255" y="227"/>
                  </a:lnTo>
                  <a:lnTo>
                    <a:pt x="256" y="226"/>
                  </a:lnTo>
                  <a:lnTo>
                    <a:pt x="52" y="0"/>
                  </a:lnTo>
                  <a:lnTo>
                    <a:pt x="50" y="2"/>
                  </a:lnTo>
                  <a:lnTo>
                    <a:pt x="45" y="8"/>
                  </a:lnTo>
                  <a:lnTo>
                    <a:pt x="38" y="16"/>
                  </a:lnTo>
                  <a:lnTo>
                    <a:pt x="30" y="23"/>
                  </a:lnTo>
                  <a:lnTo>
                    <a:pt x="22" y="29"/>
                  </a:lnTo>
                  <a:lnTo>
                    <a:pt x="12" y="33"/>
                  </a:lnTo>
                  <a:lnTo>
                    <a:pt x="4" y="36"/>
                  </a:lnTo>
                  <a:lnTo>
                    <a:pt x="0" y="37"/>
                  </a:lnTo>
                  <a:lnTo>
                    <a:pt x="121" y="318"/>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Freeform 29"/>
            <p:cNvSpPr>
              <a:spLocks/>
            </p:cNvSpPr>
            <p:nvPr/>
          </p:nvSpPr>
          <p:spPr bwMode="auto">
            <a:xfrm>
              <a:off x="943" y="2199"/>
              <a:ext cx="40" cy="152"/>
            </a:xfrm>
            <a:custGeom>
              <a:avLst/>
              <a:gdLst>
                <a:gd name="T0" fmla="*/ 0 w 81"/>
                <a:gd name="T1" fmla="*/ 8 h 304"/>
                <a:gd name="T2" fmla="*/ 81 w 81"/>
                <a:gd name="T3" fmla="*/ 304 h 304"/>
                <a:gd name="T4" fmla="*/ 23 w 81"/>
                <a:gd name="T5" fmla="*/ 0 h 304"/>
                <a:gd name="T6" fmla="*/ 0 w 81"/>
                <a:gd name="T7" fmla="*/ 8 h 304"/>
              </a:gdLst>
              <a:ahLst/>
              <a:cxnLst>
                <a:cxn ang="0">
                  <a:pos x="T0" y="T1"/>
                </a:cxn>
                <a:cxn ang="0">
                  <a:pos x="T2" y="T3"/>
                </a:cxn>
                <a:cxn ang="0">
                  <a:pos x="T4" y="T5"/>
                </a:cxn>
                <a:cxn ang="0">
                  <a:pos x="T6" y="T7"/>
                </a:cxn>
              </a:cxnLst>
              <a:rect l="0" t="0" r="r" b="b"/>
              <a:pathLst>
                <a:path w="81" h="304">
                  <a:moveTo>
                    <a:pt x="0" y="8"/>
                  </a:moveTo>
                  <a:lnTo>
                    <a:pt x="81" y="304"/>
                  </a:lnTo>
                  <a:lnTo>
                    <a:pt x="23" y="0"/>
                  </a:lnTo>
                  <a:lnTo>
                    <a:pt x="0" y="8"/>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Freeform 30"/>
            <p:cNvSpPr>
              <a:spLocks/>
            </p:cNvSpPr>
            <p:nvPr/>
          </p:nvSpPr>
          <p:spPr bwMode="auto">
            <a:xfrm>
              <a:off x="1030" y="2534"/>
              <a:ext cx="45" cy="151"/>
            </a:xfrm>
            <a:custGeom>
              <a:avLst/>
              <a:gdLst>
                <a:gd name="T0" fmla="*/ 90 w 90"/>
                <a:gd name="T1" fmla="*/ 292 h 302"/>
                <a:gd name="T2" fmla="*/ 0 w 90"/>
                <a:gd name="T3" fmla="*/ 0 h 302"/>
                <a:gd name="T4" fmla="*/ 67 w 90"/>
                <a:gd name="T5" fmla="*/ 302 h 302"/>
                <a:gd name="T6" fmla="*/ 90 w 90"/>
                <a:gd name="T7" fmla="*/ 292 h 302"/>
              </a:gdLst>
              <a:ahLst/>
              <a:cxnLst>
                <a:cxn ang="0">
                  <a:pos x="T0" y="T1"/>
                </a:cxn>
                <a:cxn ang="0">
                  <a:pos x="T2" y="T3"/>
                </a:cxn>
                <a:cxn ang="0">
                  <a:pos x="T4" y="T5"/>
                </a:cxn>
                <a:cxn ang="0">
                  <a:pos x="T6" y="T7"/>
                </a:cxn>
              </a:cxnLst>
              <a:rect l="0" t="0" r="r" b="b"/>
              <a:pathLst>
                <a:path w="90" h="302">
                  <a:moveTo>
                    <a:pt x="90" y="292"/>
                  </a:moveTo>
                  <a:lnTo>
                    <a:pt x="0" y="0"/>
                  </a:lnTo>
                  <a:lnTo>
                    <a:pt x="67" y="302"/>
                  </a:lnTo>
                  <a:lnTo>
                    <a:pt x="90" y="292"/>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31"/>
            <p:cNvSpPr>
              <a:spLocks/>
            </p:cNvSpPr>
            <p:nvPr/>
          </p:nvSpPr>
          <p:spPr bwMode="auto">
            <a:xfrm>
              <a:off x="1069" y="2243"/>
              <a:ext cx="113" cy="129"/>
            </a:xfrm>
            <a:custGeom>
              <a:avLst/>
              <a:gdLst>
                <a:gd name="T0" fmla="*/ 178 w 227"/>
                <a:gd name="T1" fmla="*/ 0 h 258"/>
                <a:gd name="T2" fmla="*/ 0 w 227"/>
                <a:gd name="T3" fmla="*/ 249 h 258"/>
                <a:gd name="T4" fmla="*/ 6 w 227"/>
                <a:gd name="T5" fmla="*/ 258 h 258"/>
                <a:gd name="T6" fmla="*/ 227 w 227"/>
                <a:gd name="T7" fmla="*/ 46 h 258"/>
                <a:gd name="T8" fmla="*/ 178 w 227"/>
                <a:gd name="T9" fmla="*/ 0 h 258"/>
              </a:gdLst>
              <a:ahLst/>
              <a:cxnLst>
                <a:cxn ang="0">
                  <a:pos x="T0" y="T1"/>
                </a:cxn>
                <a:cxn ang="0">
                  <a:pos x="T2" y="T3"/>
                </a:cxn>
                <a:cxn ang="0">
                  <a:pos x="T4" y="T5"/>
                </a:cxn>
                <a:cxn ang="0">
                  <a:pos x="T6" y="T7"/>
                </a:cxn>
                <a:cxn ang="0">
                  <a:pos x="T8" y="T9"/>
                </a:cxn>
              </a:cxnLst>
              <a:rect l="0" t="0" r="r" b="b"/>
              <a:pathLst>
                <a:path w="227" h="258">
                  <a:moveTo>
                    <a:pt x="178" y="0"/>
                  </a:moveTo>
                  <a:lnTo>
                    <a:pt x="0" y="249"/>
                  </a:lnTo>
                  <a:lnTo>
                    <a:pt x="6" y="258"/>
                  </a:lnTo>
                  <a:lnTo>
                    <a:pt x="227" y="46"/>
                  </a:lnTo>
                  <a:lnTo>
                    <a:pt x="178" y="0"/>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32"/>
            <p:cNvSpPr>
              <a:spLocks/>
            </p:cNvSpPr>
            <p:nvPr/>
          </p:nvSpPr>
          <p:spPr bwMode="auto">
            <a:xfrm>
              <a:off x="815" y="2496"/>
              <a:ext cx="119" cy="124"/>
            </a:xfrm>
            <a:custGeom>
              <a:avLst/>
              <a:gdLst>
                <a:gd name="T0" fmla="*/ 45 w 238"/>
                <a:gd name="T1" fmla="*/ 247 h 247"/>
                <a:gd name="T2" fmla="*/ 238 w 238"/>
                <a:gd name="T3" fmla="*/ 9 h 247"/>
                <a:gd name="T4" fmla="*/ 232 w 238"/>
                <a:gd name="T5" fmla="*/ 0 h 247"/>
                <a:gd name="T6" fmla="*/ 0 w 238"/>
                <a:gd name="T7" fmla="*/ 200 h 247"/>
                <a:gd name="T8" fmla="*/ 45 w 238"/>
                <a:gd name="T9" fmla="*/ 247 h 247"/>
              </a:gdLst>
              <a:ahLst/>
              <a:cxnLst>
                <a:cxn ang="0">
                  <a:pos x="T0" y="T1"/>
                </a:cxn>
                <a:cxn ang="0">
                  <a:pos x="T2" y="T3"/>
                </a:cxn>
                <a:cxn ang="0">
                  <a:pos x="T4" y="T5"/>
                </a:cxn>
                <a:cxn ang="0">
                  <a:pos x="T6" y="T7"/>
                </a:cxn>
                <a:cxn ang="0">
                  <a:pos x="T8" y="T9"/>
                </a:cxn>
              </a:cxnLst>
              <a:rect l="0" t="0" r="r" b="b"/>
              <a:pathLst>
                <a:path w="238" h="247">
                  <a:moveTo>
                    <a:pt x="45" y="247"/>
                  </a:moveTo>
                  <a:lnTo>
                    <a:pt x="238" y="9"/>
                  </a:lnTo>
                  <a:lnTo>
                    <a:pt x="232" y="0"/>
                  </a:lnTo>
                  <a:lnTo>
                    <a:pt x="0" y="200"/>
                  </a:lnTo>
                  <a:lnTo>
                    <a:pt x="45" y="247"/>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35"/>
            <p:cNvSpPr>
              <a:spLocks/>
            </p:cNvSpPr>
            <p:nvPr/>
          </p:nvSpPr>
          <p:spPr bwMode="auto">
            <a:xfrm>
              <a:off x="871" y="2242"/>
              <a:ext cx="78" cy="115"/>
            </a:xfrm>
            <a:custGeom>
              <a:avLst/>
              <a:gdLst>
                <a:gd name="T0" fmla="*/ 0 w 157"/>
                <a:gd name="T1" fmla="*/ 39 h 229"/>
                <a:gd name="T2" fmla="*/ 46 w 157"/>
                <a:gd name="T3" fmla="*/ 0 h 229"/>
                <a:gd name="T4" fmla="*/ 157 w 157"/>
                <a:gd name="T5" fmla="*/ 229 h 229"/>
                <a:gd name="T6" fmla="*/ 0 w 157"/>
                <a:gd name="T7" fmla="*/ 39 h 229"/>
              </a:gdLst>
              <a:ahLst/>
              <a:cxnLst>
                <a:cxn ang="0">
                  <a:pos x="T0" y="T1"/>
                </a:cxn>
                <a:cxn ang="0">
                  <a:pos x="T2" y="T3"/>
                </a:cxn>
                <a:cxn ang="0">
                  <a:pos x="T4" y="T5"/>
                </a:cxn>
                <a:cxn ang="0">
                  <a:pos x="T6" y="T7"/>
                </a:cxn>
              </a:cxnLst>
              <a:rect l="0" t="0" r="r" b="b"/>
              <a:pathLst>
                <a:path w="157" h="229">
                  <a:moveTo>
                    <a:pt x="0" y="39"/>
                  </a:moveTo>
                  <a:lnTo>
                    <a:pt x="46" y="0"/>
                  </a:lnTo>
                  <a:lnTo>
                    <a:pt x="157" y="229"/>
                  </a:lnTo>
                  <a:lnTo>
                    <a:pt x="0" y="3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36"/>
            <p:cNvSpPr>
              <a:spLocks/>
            </p:cNvSpPr>
            <p:nvPr/>
          </p:nvSpPr>
          <p:spPr bwMode="auto">
            <a:xfrm>
              <a:off x="1061" y="2534"/>
              <a:ext cx="83" cy="115"/>
            </a:xfrm>
            <a:custGeom>
              <a:avLst/>
              <a:gdLst>
                <a:gd name="T0" fmla="*/ 0 w 165"/>
                <a:gd name="T1" fmla="*/ 0 h 229"/>
                <a:gd name="T2" fmla="*/ 110 w 165"/>
                <a:gd name="T3" fmla="*/ 229 h 229"/>
                <a:gd name="T4" fmla="*/ 165 w 165"/>
                <a:gd name="T5" fmla="*/ 191 h 229"/>
                <a:gd name="T6" fmla="*/ 0 w 165"/>
                <a:gd name="T7" fmla="*/ 0 h 229"/>
              </a:gdLst>
              <a:ahLst/>
              <a:cxnLst>
                <a:cxn ang="0">
                  <a:pos x="T0" y="T1"/>
                </a:cxn>
                <a:cxn ang="0">
                  <a:pos x="T2" y="T3"/>
                </a:cxn>
                <a:cxn ang="0">
                  <a:pos x="T4" y="T5"/>
                </a:cxn>
                <a:cxn ang="0">
                  <a:pos x="T6" y="T7"/>
                </a:cxn>
              </a:cxnLst>
              <a:rect l="0" t="0" r="r" b="b"/>
              <a:pathLst>
                <a:path w="165" h="229">
                  <a:moveTo>
                    <a:pt x="0" y="0"/>
                  </a:moveTo>
                  <a:lnTo>
                    <a:pt x="110" y="229"/>
                  </a:lnTo>
                  <a:lnTo>
                    <a:pt x="165" y="191"/>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pic>
        <p:nvPicPr>
          <p:cNvPr id="72" name="Picture 7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9959" y="5155328"/>
            <a:ext cx="1163385" cy="1163385"/>
          </a:xfrm>
          <a:prstGeom prst="rect">
            <a:avLst/>
          </a:prstGeom>
        </p:spPr>
      </p:pic>
      <p:sp>
        <p:nvSpPr>
          <p:cNvPr id="73" name="TextBox 72"/>
          <p:cNvSpPr txBox="1"/>
          <p:nvPr/>
        </p:nvSpPr>
        <p:spPr>
          <a:xfrm>
            <a:off x="1894416" y="4028804"/>
            <a:ext cx="3263542" cy="1015663"/>
          </a:xfrm>
          <a:prstGeom prst="rect">
            <a:avLst/>
          </a:prstGeom>
          <a:noFill/>
        </p:spPr>
        <p:txBody>
          <a:bodyPr wrap="square" rtlCol="0">
            <a:spAutoFit/>
          </a:bodyPr>
          <a:lstStyle/>
          <a:p>
            <a:r>
              <a:rPr lang="en-US" sz="2000" dirty="0" smtClean="0">
                <a:latin typeface="vtks distress" panose="02000000000000000000" pitchFamily="2" charset="0"/>
              </a:rPr>
              <a:t>A free CD of this message will be available following the service</a:t>
            </a:r>
            <a:endParaRPr lang="en-US" sz="2000" dirty="0">
              <a:latin typeface="vtks distress" panose="02000000000000000000" pitchFamily="2" charset="0"/>
            </a:endParaRPr>
          </a:p>
        </p:txBody>
      </p:sp>
      <p:sp>
        <p:nvSpPr>
          <p:cNvPr id="74" name="TextBox 73"/>
          <p:cNvSpPr txBox="1"/>
          <p:nvPr/>
        </p:nvSpPr>
        <p:spPr>
          <a:xfrm>
            <a:off x="1897731" y="5224808"/>
            <a:ext cx="3263542" cy="1015663"/>
          </a:xfrm>
          <a:prstGeom prst="rect">
            <a:avLst/>
          </a:prstGeom>
          <a:noFill/>
        </p:spPr>
        <p:txBody>
          <a:bodyPr wrap="square" rtlCol="0">
            <a:spAutoFit/>
          </a:bodyPr>
          <a:lstStyle/>
          <a:p>
            <a:r>
              <a:rPr lang="en-US" sz="2000" dirty="0" smtClean="0">
                <a:latin typeface="vtks distress" panose="02000000000000000000" pitchFamily="2" charset="0"/>
              </a:rPr>
              <a:t>It will also be available for podcast later this week at calvaryokc.com</a:t>
            </a:r>
            <a:endParaRPr lang="en-US" sz="2000" dirty="0">
              <a:latin typeface="vtks distress" panose="02000000000000000000" pitchFamily="2" charset="0"/>
            </a:endParaRPr>
          </a:p>
        </p:txBody>
      </p:sp>
    </p:spTree>
    <p:extLst>
      <p:ext uri="{BB962C8B-B14F-4D97-AF65-F5344CB8AC3E}">
        <p14:creationId xmlns:p14="http://schemas.microsoft.com/office/powerpoint/2010/main" val="14636387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28667" y="626169"/>
            <a:ext cx="8258133" cy="646331"/>
          </a:xfrm>
          <a:prstGeom prst="rect">
            <a:avLst/>
          </a:prstGeom>
          <a:noFill/>
        </p:spPr>
        <p:txBody>
          <a:bodyPr wrap="square" rtlCol="0">
            <a:spAutoFit/>
          </a:bodyPr>
          <a:lstStyle/>
          <a:p>
            <a:r>
              <a:rPr lang="en-US" sz="3600" dirty="0">
                <a:solidFill>
                  <a:schemeClr val="accent2">
                    <a:lumMod val="50000"/>
                  </a:schemeClr>
                </a:solidFill>
              </a:rPr>
              <a:t>Leash</a:t>
            </a:r>
            <a:r>
              <a:rPr lang="en-US" sz="3600" dirty="0"/>
              <a:t> </a:t>
            </a:r>
            <a:r>
              <a:rPr lang="en-US" sz="3600" dirty="0" smtClean="0"/>
              <a:t>– </a:t>
            </a:r>
            <a:r>
              <a:rPr lang="en-US" sz="3600" dirty="0"/>
              <a:t>literally, </a:t>
            </a:r>
            <a:r>
              <a:rPr lang="en-US" sz="3600" i="1" dirty="0"/>
              <a:t>noose</a:t>
            </a:r>
            <a:endParaRPr lang="en-US" sz="3600" dirty="0"/>
          </a:p>
        </p:txBody>
      </p:sp>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6" name="TextBox 25"/>
          <p:cNvSpPr txBox="1"/>
          <p:nvPr/>
        </p:nvSpPr>
        <p:spPr>
          <a:xfrm>
            <a:off x="5128197" y="5990100"/>
            <a:ext cx="2083756" cy="707886"/>
          </a:xfrm>
          <a:prstGeom prst="rect">
            <a:avLst/>
          </a:prstGeom>
          <a:noFill/>
        </p:spPr>
        <p:txBody>
          <a:bodyPr wrap="square" rtlCol="0">
            <a:spAutoFit/>
          </a:bodyPr>
          <a:lstStyle/>
          <a:p>
            <a:r>
              <a:rPr lang="en-US" sz="4000" dirty="0" smtClean="0">
                <a:latin typeface="vtks distress" panose="02000000000000000000" pitchFamily="2" charset="0"/>
              </a:rPr>
              <a:t>7</a:t>
            </a:r>
            <a:r>
              <a:rPr lang="en-US" sz="4000"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25</a:t>
            </a:r>
            <a:r>
              <a:rPr lang="en-US" sz="4000"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40</a:t>
            </a:r>
            <a:endParaRPr lang="en-US" sz="4000" dirty="0">
              <a:latin typeface="vtks distress" panose="02000000000000000000" pitchFamily="2" charset="0"/>
            </a:endParaRPr>
          </a:p>
        </p:txBody>
      </p:sp>
      <p:sp>
        <p:nvSpPr>
          <p:cNvPr id="21" name="TextBox 20"/>
          <p:cNvSpPr txBox="1"/>
          <p:nvPr/>
        </p:nvSpPr>
        <p:spPr>
          <a:xfrm>
            <a:off x="434310" y="1196262"/>
            <a:ext cx="8258133" cy="3970318"/>
          </a:xfrm>
          <a:prstGeom prst="rect">
            <a:avLst/>
          </a:prstGeom>
          <a:noFill/>
        </p:spPr>
        <p:txBody>
          <a:bodyPr wrap="square" rtlCol="0">
            <a:spAutoFit/>
          </a:bodyPr>
          <a:lstStyle/>
          <a:p>
            <a:r>
              <a:rPr lang="en-US" sz="3600" dirty="0">
                <a:solidFill>
                  <a:schemeClr val="accent2">
                    <a:lumMod val="50000"/>
                  </a:schemeClr>
                </a:solidFill>
              </a:rPr>
              <a:t>St. Basil the Great (4</a:t>
            </a:r>
            <a:r>
              <a:rPr lang="en-US" sz="3600" baseline="30000" dirty="0">
                <a:solidFill>
                  <a:schemeClr val="accent2">
                    <a:lumMod val="50000"/>
                  </a:schemeClr>
                </a:solidFill>
              </a:rPr>
              <a:t>th</a:t>
            </a:r>
            <a:r>
              <a:rPr lang="en-US" sz="3600" dirty="0">
                <a:solidFill>
                  <a:schemeClr val="accent2">
                    <a:lumMod val="50000"/>
                  </a:schemeClr>
                </a:solidFill>
              </a:rPr>
              <a:t> Century) </a:t>
            </a:r>
            <a:r>
              <a:rPr lang="en-US" sz="3600" dirty="0" smtClean="0">
                <a:solidFill>
                  <a:schemeClr val="accent2">
                    <a:lumMod val="50000"/>
                  </a:schemeClr>
                </a:solidFill>
              </a:rPr>
              <a:t>- </a:t>
            </a:r>
            <a:r>
              <a:rPr lang="en-US" sz="3600" dirty="0" smtClean="0"/>
              <a:t>“We </a:t>
            </a:r>
            <a:r>
              <a:rPr lang="en-US" sz="3600" dirty="0"/>
              <a:t>must always be on our guard lest, under the pretext of keeping one commandment, we be found breaking another</a:t>
            </a:r>
            <a:r>
              <a:rPr lang="en-US" sz="3600" dirty="0" smtClean="0"/>
              <a:t>.”</a:t>
            </a:r>
            <a:endParaRPr lang="en-US" sz="3600" dirty="0"/>
          </a:p>
        </p:txBody>
      </p:sp>
    </p:spTree>
    <p:extLst>
      <p:ext uri="{BB962C8B-B14F-4D97-AF65-F5344CB8AC3E}">
        <p14:creationId xmlns:p14="http://schemas.microsoft.com/office/powerpoint/2010/main" val="3770860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500"/>
                                        <p:tgtEl>
                                          <p:spTgt spid="21"/>
                                        </p:tgtEl>
                                      </p:cBhvr>
                                    </p:animEffect>
                                  </p:childTnLst>
                                </p:cTn>
                              </p:par>
                            </p:childTnLst>
                          </p:cTn>
                        </p:par>
                        <p:par>
                          <p:cTn id="13" fill="hold">
                            <p:stCondLst>
                              <p:cond delay="500"/>
                            </p:stCondLst>
                            <p:childTnLst>
                              <p:par>
                                <p:cTn id="14" presetID="9" presetClass="emph" presetSubtype="0" grpId="2" nodeType="afterEffect">
                                  <p:stCondLst>
                                    <p:cond delay="0"/>
                                  </p:stCondLst>
                                  <p:childTnLst>
                                    <p:set>
                                      <p:cBhvr rctx="PPT">
                                        <p:cTn id="15" dur="indefinite"/>
                                        <p:tgtEl>
                                          <p:spTgt spid="2"/>
                                        </p:tgtEl>
                                        <p:attrNameLst>
                                          <p:attrName>style.opacity</p:attrName>
                                        </p:attrNameLst>
                                      </p:cBhvr>
                                      <p:to>
                                        <p:strVal val="0.5"/>
                                      </p:to>
                                    </p:set>
                                    <p:animEffect filter="image" prLst="opacity: 0.5">
                                      <p:cBhvr rctx="IE">
                                        <p:cTn id="16" dur="indefinite"/>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xit" presetSubtype="0" fill="hold" grpId="1" nodeType="clickEffect">
                                  <p:stCondLst>
                                    <p:cond delay="0"/>
                                  </p:stCondLst>
                                  <p:childTnLst>
                                    <p:animEffect transition="out" filter="fade">
                                      <p:cBhvr>
                                        <p:cTn id="20" dur="500"/>
                                        <p:tgtEl>
                                          <p:spTgt spid="2"/>
                                        </p:tgtEl>
                                      </p:cBhvr>
                                    </p:animEffect>
                                    <p:set>
                                      <p:cBhvr>
                                        <p:cTn id="21" dur="1" fill="hold">
                                          <p:stCondLst>
                                            <p:cond delay="499"/>
                                          </p:stCondLst>
                                        </p:cTn>
                                        <p:tgtEl>
                                          <p:spTgt spid="2"/>
                                        </p:tgtEl>
                                        <p:attrNameLst>
                                          <p:attrName>style.visibility</p:attrName>
                                        </p:attrNameLst>
                                      </p:cBhvr>
                                      <p:to>
                                        <p:strVal val="hidden"/>
                                      </p:to>
                                    </p:set>
                                  </p:childTnLst>
                                </p:cTn>
                              </p:par>
                              <p:par>
                                <p:cTn id="22" presetID="10" presetClass="exit" presetSubtype="0" fill="hold" grpId="1" nodeType="withEffect">
                                  <p:stCondLst>
                                    <p:cond delay="0"/>
                                  </p:stCondLst>
                                  <p:childTnLst>
                                    <p:animEffect transition="out" filter="fade">
                                      <p:cBhvr>
                                        <p:cTn id="23" dur="500"/>
                                        <p:tgtEl>
                                          <p:spTgt spid="21"/>
                                        </p:tgtEl>
                                      </p:cBhvr>
                                    </p:animEffect>
                                    <p:set>
                                      <p:cBhvr>
                                        <p:cTn id="24" dur="1" fill="hold">
                                          <p:stCondLst>
                                            <p:cond delay="499"/>
                                          </p:stCondLst>
                                        </p:cTn>
                                        <p:tgtEl>
                                          <p:spTgt spid="2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 grpId="2"/>
      <p:bldP spid="21" grpId="0"/>
      <p:bldP spid="21" grpId="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28667" y="626169"/>
            <a:ext cx="8258133" cy="4939814"/>
          </a:xfrm>
          <a:prstGeom prst="rect">
            <a:avLst/>
          </a:prstGeom>
          <a:noFill/>
        </p:spPr>
        <p:txBody>
          <a:bodyPr wrap="square" rtlCol="0">
            <a:spAutoFit/>
          </a:bodyPr>
          <a:lstStyle/>
          <a:p>
            <a:r>
              <a:rPr lang="en-US" sz="3500" dirty="0"/>
              <a:t>NIV </a:t>
            </a:r>
            <a:r>
              <a:rPr lang="en-US" sz="3500" dirty="0" smtClean="0"/>
              <a:t>- </a:t>
            </a:r>
            <a:r>
              <a:rPr lang="en-US" sz="3500" dirty="0">
                <a:solidFill>
                  <a:schemeClr val="accent2">
                    <a:lumMod val="50000"/>
                  </a:schemeClr>
                </a:solidFill>
              </a:rPr>
              <a:t>If anyone thinks he is acting improperly toward the virgin he is engaged to, and if she is getting along in years and he feels he ought to marry, he should do as he wants. He is not sinning. They should get </a:t>
            </a:r>
            <a:r>
              <a:rPr lang="en-US" sz="3500" dirty="0" smtClean="0">
                <a:solidFill>
                  <a:schemeClr val="accent2">
                    <a:lumMod val="50000"/>
                  </a:schemeClr>
                </a:solidFill>
              </a:rPr>
              <a:t>married.</a:t>
            </a:r>
            <a:endParaRPr lang="en-US" sz="3500" dirty="0">
              <a:solidFill>
                <a:schemeClr val="accent2">
                  <a:lumMod val="50000"/>
                </a:schemeClr>
              </a:solidFill>
            </a:endParaRPr>
          </a:p>
        </p:txBody>
      </p:sp>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6" name="TextBox 25"/>
          <p:cNvSpPr txBox="1"/>
          <p:nvPr/>
        </p:nvSpPr>
        <p:spPr>
          <a:xfrm>
            <a:off x="5128197" y="5990100"/>
            <a:ext cx="2083756" cy="707886"/>
          </a:xfrm>
          <a:prstGeom prst="rect">
            <a:avLst/>
          </a:prstGeom>
          <a:noFill/>
        </p:spPr>
        <p:txBody>
          <a:bodyPr wrap="square" rtlCol="0">
            <a:spAutoFit/>
          </a:bodyPr>
          <a:lstStyle/>
          <a:p>
            <a:r>
              <a:rPr lang="en-US" sz="4000" dirty="0" smtClean="0">
                <a:latin typeface="vtks distress" panose="02000000000000000000" pitchFamily="2" charset="0"/>
              </a:rPr>
              <a:t>7</a:t>
            </a:r>
            <a:r>
              <a:rPr lang="en-US" sz="4000"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25</a:t>
            </a:r>
            <a:r>
              <a:rPr lang="en-US" sz="4000"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40</a:t>
            </a:r>
            <a:endParaRPr lang="en-US" sz="4000" dirty="0">
              <a:latin typeface="vtks distress" panose="02000000000000000000" pitchFamily="2" charset="0"/>
            </a:endParaRPr>
          </a:p>
        </p:txBody>
      </p:sp>
    </p:spTree>
    <p:extLst>
      <p:ext uri="{BB962C8B-B14F-4D97-AF65-F5344CB8AC3E}">
        <p14:creationId xmlns:p14="http://schemas.microsoft.com/office/powerpoint/2010/main" val="18622226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2"/>
                                        </p:tgtEl>
                                      </p:cBhvr>
                                    </p:animEffect>
                                    <p:set>
                                      <p:cBhvr>
                                        <p:cTn id="12"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28667" y="626169"/>
            <a:ext cx="8258133" cy="4524315"/>
          </a:xfrm>
          <a:prstGeom prst="rect">
            <a:avLst/>
          </a:prstGeom>
          <a:noFill/>
        </p:spPr>
        <p:txBody>
          <a:bodyPr wrap="square" rtlCol="0">
            <a:spAutoFit/>
          </a:bodyPr>
          <a:lstStyle/>
          <a:p>
            <a:r>
              <a:rPr lang="en-US" sz="3600" dirty="0"/>
              <a:t>NLT </a:t>
            </a:r>
            <a:r>
              <a:rPr lang="en-US" sz="3600" dirty="0" smtClean="0"/>
              <a:t>- </a:t>
            </a:r>
            <a:r>
              <a:rPr lang="en-US" sz="3600" dirty="0">
                <a:solidFill>
                  <a:schemeClr val="accent2">
                    <a:lumMod val="50000"/>
                  </a:schemeClr>
                </a:solidFill>
              </a:rPr>
              <a:t>But if a man thinks he ought to marry his fiancée because he has trouble controlling his passions and time is passing, it is all right; it is not a sin. Let them marry.</a:t>
            </a:r>
          </a:p>
        </p:txBody>
      </p:sp>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6" name="TextBox 25"/>
          <p:cNvSpPr txBox="1"/>
          <p:nvPr/>
        </p:nvSpPr>
        <p:spPr>
          <a:xfrm>
            <a:off x="5128197" y="5990100"/>
            <a:ext cx="2083756" cy="707886"/>
          </a:xfrm>
          <a:prstGeom prst="rect">
            <a:avLst/>
          </a:prstGeom>
          <a:noFill/>
        </p:spPr>
        <p:txBody>
          <a:bodyPr wrap="square" rtlCol="0">
            <a:spAutoFit/>
          </a:bodyPr>
          <a:lstStyle/>
          <a:p>
            <a:r>
              <a:rPr lang="en-US" sz="4000" dirty="0" smtClean="0">
                <a:latin typeface="vtks distress" panose="02000000000000000000" pitchFamily="2" charset="0"/>
              </a:rPr>
              <a:t>7</a:t>
            </a:r>
            <a:r>
              <a:rPr lang="en-US" sz="4000"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25</a:t>
            </a:r>
            <a:r>
              <a:rPr lang="en-US" sz="4000"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40</a:t>
            </a:r>
            <a:endParaRPr lang="en-US" sz="4000" dirty="0">
              <a:latin typeface="vtks distress" panose="02000000000000000000" pitchFamily="2" charset="0"/>
            </a:endParaRPr>
          </a:p>
        </p:txBody>
      </p:sp>
    </p:spTree>
    <p:extLst>
      <p:ext uri="{BB962C8B-B14F-4D97-AF65-F5344CB8AC3E}">
        <p14:creationId xmlns:p14="http://schemas.microsoft.com/office/powerpoint/2010/main" val="27402324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2"/>
                                        </p:tgtEl>
                                      </p:cBhvr>
                                    </p:animEffect>
                                    <p:set>
                                      <p:cBhvr>
                                        <p:cTn id="12"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28667" y="626169"/>
            <a:ext cx="8258133" cy="5078313"/>
          </a:xfrm>
          <a:prstGeom prst="rect">
            <a:avLst/>
          </a:prstGeom>
          <a:noFill/>
        </p:spPr>
        <p:txBody>
          <a:bodyPr wrap="square" rtlCol="0">
            <a:spAutoFit/>
          </a:bodyPr>
          <a:lstStyle/>
          <a:p>
            <a:r>
              <a:rPr lang="en-US" sz="3600" dirty="0"/>
              <a:t>Message </a:t>
            </a:r>
            <a:r>
              <a:rPr lang="en-US" sz="3600" dirty="0" smtClean="0"/>
              <a:t>- </a:t>
            </a:r>
            <a:r>
              <a:rPr lang="en-US" sz="3600" dirty="0">
                <a:solidFill>
                  <a:schemeClr val="accent2">
                    <a:lumMod val="50000"/>
                  </a:schemeClr>
                </a:solidFill>
              </a:rPr>
              <a:t>If a man has a woman friend to whom he is loyal but never intended to marry, having decided to serve God as a “single,” and then changes his mind, deciding he should marry her, he should go </a:t>
            </a:r>
            <a:r>
              <a:rPr lang="en-US" sz="3600" dirty="0" smtClean="0">
                <a:solidFill>
                  <a:schemeClr val="accent2">
                    <a:lumMod val="50000"/>
                  </a:schemeClr>
                </a:solidFill>
              </a:rPr>
              <a:t>ahead</a:t>
            </a:r>
            <a:endParaRPr lang="en-US" sz="3600" dirty="0">
              <a:solidFill>
                <a:schemeClr val="accent2">
                  <a:lumMod val="50000"/>
                </a:schemeClr>
              </a:solidFill>
            </a:endParaRPr>
          </a:p>
        </p:txBody>
      </p:sp>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6" name="TextBox 25"/>
          <p:cNvSpPr txBox="1"/>
          <p:nvPr/>
        </p:nvSpPr>
        <p:spPr>
          <a:xfrm>
            <a:off x="5128197" y="5990100"/>
            <a:ext cx="2083756" cy="707886"/>
          </a:xfrm>
          <a:prstGeom prst="rect">
            <a:avLst/>
          </a:prstGeom>
          <a:noFill/>
        </p:spPr>
        <p:txBody>
          <a:bodyPr wrap="square" rtlCol="0">
            <a:spAutoFit/>
          </a:bodyPr>
          <a:lstStyle/>
          <a:p>
            <a:r>
              <a:rPr lang="en-US" sz="4000" dirty="0" smtClean="0">
                <a:latin typeface="vtks distress" panose="02000000000000000000" pitchFamily="2" charset="0"/>
              </a:rPr>
              <a:t>7</a:t>
            </a:r>
            <a:r>
              <a:rPr lang="en-US" sz="4000"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25</a:t>
            </a:r>
            <a:r>
              <a:rPr lang="en-US" sz="4000"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40</a:t>
            </a:r>
            <a:endParaRPr lang="en-US" sz="4000" dirty="0">
              <a:latin typeface="vtks distress" panose="02000000000000000000" pitchFamily="2" charset="0"/>
            </a:endParaRPr>
          </a:p>
        </p:txBody>
      </p:sp>
    </p:spTree>
    <p:extLst>
      <p:ext uri="{BB962C8B-B14F-4D97-AF65-F5344CB8AC3E}">
        <p14:creationId xmlns:p14="http://schemas.microsoft.com/office/powerpoint/2010/main" val="449076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28667" y="626169"/>
            <a:ext cx="8258133" cy="2308324"/>
          </a:xfrm>
          <a:prstGeom prst="rect">
            <a:avLst/>
          </a:prstGeom>
          <a:noFill/>
        </p:spPr>
        <p:txBody>
          <a:bodyPr wrap="square" rtlCol="0">
            <a:spAutoFit/>
          </a:bodyPr>
          <a:lstStyle/>
          <a:p>
            <a:r>
              <a:rPr lang="en-US" sz="3600" dirty="0">
                <a:solidFill>
                  <a:schemeClr val="accent2">
                    <a:lumMod val="50000"/>
                  </a:schemeClr>
                </a:solidFill>
              </a:rPr>
              <a:t>and marry. It’s no sin; it’s not even a “step down” from celibacy, as some say.</a:t>
            </a:r>
          </a:p>
        </p:txBody>
      </p:sp>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6" name="TextBox 25"/>
          <p:cNvSpPr txBox="1"/>
          <p:nvPr/>
        </p:nvSpPr>
        <p:spPr>
          <a:xfrm>
            <a:off x="5128197" y="5990100"/>
            <a:ext cx="2083756" cy="707886"/>
          </a:xfrm>
          <a:prstGeom prst="rect">
            <a:avLst/>
          </a:prstGeom>
          <a:noFill/>
        </p:spPr>
        <p:txBody>
          <a:bodyPr wrap="square" rtlCol="0">
            <a:spAutoFit/>
          </a:bodyPr>
          <a:lstStyle/>
          <a:p>
            <a:r>
              <a:rPr lang="en-US" sz="4000" dirty="0" smtClean="0">
                <a:latin typeface="vtks distress" panose="02000000000000000000" pitchFamily="2" charset="0"/>
              </a:rPr>
              <a:t>7</a:t>
            </a:r>
            <a:r>
              <a:rPr lang="en-US" sz="4000"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25</a:t>
            </a:r>
            <a:r>
              <a:rPr lang="en-US" sz="4000"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40</a:t>
            </a:r>
            <a:endParaRPr lang="en-US" sz="4000" dirty="0">
              <a:latin typeface="vtks distress" panose="02000000000000000000" pitchFamily="2" charset="0"/>
            </a:endParaRPr>
          </a:p>
        </p:txBody>
      </p:sp>
    </p:spTree>
    <p:extLst>
      <p:ext uri="{BB962C8B-B14F-4D97-AF65-F5344CB8AC3E}">
        <p14:creationId xmlns:p14="http://schemas.microsoft.com/office/powerpoint/2010/main" val="25431111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1" nodeType="clickEffect">
                                  <p:stCondLst>
                                    <p:cond delay="0"/>
                                  </p:stCondLst>
                                  <p:childTnLst>
                                    <p:animEffect transition="out" filter="fade">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7" name="Picture 16"/>
          <p:cNvPicPr>
            <a:picLocks noChangeAspect="1"/>
          </p:cNvPicPr>
          <p:nvPr/>
        </p:nvPicPr>
        <p:blipFill rotWithShape="1">
          <a:blip r:embed="rId3"/>
          <a:srcRect r="10972" b="19928"/>
          <a:stretch/>
        </p:blipFill>
        <p:spPr>
          <a:xfrm>
            <a:off x="3563074" y="660833"/>
            <a:ext cx="3436038" cy="4735260"/>
          </a:xfrm>
          <a:prstGeom prst="rect">
            <a:avLst/>
          </a:prstGeom>
        </p:spPr>
      </p:pic>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6" name="TextBox 25"/>
          <p:cNvSpPr txBox="1"/>
          <p:nvPr/>
        </p:nvSpPr>
        <p:spPr>
          <a:xfrm>
            <a:off x="5128197" y="5990100"/>
            <a:ext cx="2083756" cy="707886"/>
          </a:xfrm>
          <a:prstGeom prst="rect">
            <a:avLst/>
          </a:prstGeom>
          <a:noFill/>
        </p:spPr>
        <p:txBody>
          <a:bodyPr wrap="square" rtlCol="0">
            <a:spAutoFit/>
          </a:bodyPr>
          <a:lstStyle/>
          <a:p>
            <a:r>
              <a:rPr lang="en-US" sz="4000" dirty="0" smtClean="0">
                <a:latin typeface="vtks distress" panose="02000000000000000000" pitchFamily="2" charset="0"/>
              </a:rPr>
              <a:t>7</a:t>
            </a:r>
            <a:r>
              <a:rPr lang="en-US" sz="4000"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25</a:t>
            </a:r>
            <a:r>
              <a:rPr lang="en-US" sz="4000"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40</a:t>
            </a:r>
            <a:endParaRPr lang="en-US" sz="4000" dirty="0">
              <a:latin typeface="vtks distress" panose="02000000000000000000" pitchFamily="2" charset="0"/>
            </a:endParaRPr>
          </a:p>
        </p:txBody>
      </p:sp>
      <p:pic>
        <p:nvPicPr>
          <p:cNvPr id="15" name="Picture 14"/>
          <p:cNvPicPr>
            <a:picLocks noChangeAspect="1"/>
          </p:cNvPicPr>
          <p:nvPr/>
        </p:nvPicPr>
        <p:blipFill rotWithShape="1">
          <a:blip r:embed="rId5"/>
          <a:srcRect r="18780" b="14278"/>
          <a:stretch/>
        </p:blipFill>
        <p:spPr>
          <a:xfrm>
            <a:off x="1493343" y="575094"/>
            <a:ext cx="3518928" cy="5069354"/>
          </a:xfrm>
          <a:prstGeom prst="rect">
            <a:avLst/>
          </a:prstGeom>
        </p:spPr>
      </p:pic>
    </p:spTree>
    <p:extLst>
      <p:ext uri="{BB962C8B-B14F-4D97-AF65-F5344CB8AC3E}">
        <p14:creationId xmlns:p14="http://schemas.microsoft.com/office/powerpoint/2010/main" val="5090043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childTnLst>
                          </p:cTn>
                        </p:par>
                      </p:childTnLst>
                    </p:cTn>
                  </p:par>
                  <p:par>
                    <p:cTn id="11" fill="hold">
                      <p:stCondLst>
                        <p:cond delay="indefinite"/>
                      </p:stCondLst>
                      <p:childTnLst>
                        <p:par>
                          <p:cTn id="12" fill="hold">
                            <p:stCondLst>
                              <p:cond delay="0"/>
                            </p:stCondLst>
                            <p:childTnLst>
                              <p:par>
                                <p:cTn id="13" presetID="44" presetClass="path" presetSubtype="0" accel="50000" decel="50000" fill="hold" nodeType="clickEffect">
                                  <p:stCondLst>
                                    <p:cond delay="0"/>
                                  </p:stCondLst>
                                  <p:childTnLst>
                                    <p:animMotion origin="layout" path="M -5.55556E-7 -0.00232 L 0.05035 -0.03612 C 0.06094 -0.04375 0.07674 -0.04769 0.09306 -0.04769 C 0.11198 -0.04769 0.12691 -0.04375 0.1375 -0.03612 L 0.18802 -0.00232 " pathEditMode="relative" rAng="0" ptsTypes="AAAAA">
                                      <p:cBhvr>
                                        <p:cTn id="14" dur="2000" fill="hold"/>
                                        <p:tgtEl>
                                          <p:spTgt spid="17"/>
                                        </p:tgtEl>
                                        <p:attrNameLst>
                                          <p:attrName>ppt_x</p:attrName>
                                          <p:attrName>ppt_y</p:attrName>
                                        </p:attrNameLst>
                                      </p:cBhvr>
                                      <p:rCtr x="9392" y="-2269"/>
                                    </p:animMotion>
                                  </p:childTnLst>
                                </p:cTn>
                              </p:par>
                              <p:par>
                                <p:cTn id="15" presetID="35" presetClass="path" presetSubtype="0" accel="50000" decel="50000" fill="hold" nodeType="withEffect">
                                  <p:stCondLst>
                                    <p:cond delay="0"/>
                                  </p:stCondLst>
                                  <p:childTnLst>
                                    <p:animMotion origin="layout" path="M 8.33333E-7 -2.22222E-6 L -0.1224 0.00417 " pathEditMode="relative" rAng="0" ptsTypes="AA">
                                      <p:cBhvr>
                                        <p:cTn id="16" dur="2000" fill="hold"/>
                                        <p:tgtEl>
                                          <p:spTgt spid="15"/>
                                        </p:tgtEl>
                                        <p:attrNameLst>
                                          <p:attrName>ppt_x</p:attrName>
                                          <p:attrName>ppt_y</p:attrName>
                                        </p:attrNameLst>
                                      </p:cBhvr>
                                      <p:rCtr x="-6128" y="208"/>
                                    </p:animMotion>
                                  </p:childTnLst>
                                </p:cTn>
                              </p:par>
                            </p:childTnLst>
                          </p:cTn>
                        </p:par>
                      </p:childTnLst>
                    </p:cTn>
                  </p:par>
                  <p:par>
                    <p:cTn id="17" fill="hold">
                      <p:stCondLst>
                        <p:cond delay="indefinite"/>
                      </p:stCondLst>
                      <p:childTnLst>
                        <p:par>
                          <p:cTn id="18" fill="hold">
                            <p:stCondLst>
                              <p:cond delay="0"/>
                            </p:stCondLst>
                            <p:childTnLst>
                              <p:par>
                                <p:cTn id="19" presetID="10" presetClass="exit" presetSubtype="0" fill="hold" nodeType="clickEffect">
                                  <p:stCondLst>
                                    <p:cond delay="0"/>
                                  </p:stCondLst>
                                  <p:childTnLst>
                                    <p:animEffect transition="out" filter="fade">
                                      <p:cBhvr>
                                        <p:cTn id="20" dur="2000"/>
                                        <p:tgtEl>
                                          <p:spTgt spid="15"/>
                                        </p:tgtEl>
                                      </p:cBhvr>
                                    </p:animEffect>
                                    <p:set>
                                      <p:cBhvr>
                                        <p:cTn id="21" dur="1" fill="hold">
                                          <p:stCondLst>
                                            <p:cond delay="1999"/>
                                          </p:stCondLst>
                                        </p:cTn>
                                        <p:tgtEl>
                                          <p:spTgt spid="15"/>
                                        </p:tgtEl>
                                        <p:attrNameLst>
                                          <p:attrName>style.visibility</p:attrName>
                                        </p:attrNameLst>
                                      </p:cBhvr>
                                      <p:to>
                                        <p:strVal val="hidden"/>
                                      </p:to>
                                    </p:set>
                                  </p:childTnLst>
                                </p:cTn>
                              </p:par>
                              <p:par>
                                <p:cTn id="22" presetID="10" presetClass="exit" presetSubtype="0" fill="hold" nodeType="withEffect">
                                  <p:stCondLst>
                                    <p:cond delay="0"/>
                                  </p:stCondLst>
                                  <p:childTnLst>
                                    <p:animEffect transition="out" filter="fade">
                                      <p:cBhvr>
                                        <p:cTn id="23" dur="2000"/>
                                        <p:tgtEl>
                                          <p:spTgt spid="17"/>
                                        </p:tgtEl>
                                      </p:cBhvr>
                                    </p:animEffect>
                                    <p:set>
                                      <p:cBhvr>
                                        <p:cTn id="24" dur="1" fill="hold">
                                          <p:stCondLst>
                                            <p:cond delay="1999"/>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17" name="TextBox 16"/>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128197" y="5990100"/>
            <a:ext cx="2083756" cy="707886"/>
          </a:xfrm>
          <a:prstGeom prst="rect">
            <a:avLst/>
          </a:prstGeom>
          <a:noFill/>
        </p:spPr>
        <p:txBody>
          <a:bodyPr wrap="square" rtlCol="0">
            <a:spAutoFit/>
          </a:bodyPr>
          <a:lstStyle/>
          <a:p>
            <a:r>
              <a:rPr lang="en-US" sz="4000" dirty="0" smtClean="0">
                <a:latin typeface="vtks distress" panose="02000000000000000000" pitchFamily="2" charset="0"/>
              </a:rPr>
              <a:t>7</a:t>
            </a:r>
            <a:r>
              <a:rPr lang="en-US" sz="4000"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25</a:t>
            </a:r>
            <a:r>
              <a:rPr lang="en-US" sz="4000"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40</a:t>
            </a:r>
            <a:endParaRPr lang="en-US" sz="4000" dirty="0">
              <a:latin typeface="vtks distress" panose="02000000000000000000" pitchFamily="2" charset="0"/>
            </a:endParaRPr>
          </a:p>
        </p:txBody>
      </p:sp>
      <p:sp>
        <p:nvSpPr>
          <p:cNvPr id="2" name="TextBox 1"/>
          <p:cNvSpPr txBox="1"/>
          <p:nvPr/>
        </p:nvSpPr>
        <p:spPr>
          <a:xfrm>
            <a:off x="494452" y="513687"/>
            <a:ext cx="8258133" cy="1200329"/>
          </a:xfrm>
          <a:prstGeom prst="rect">
            <a:avLst/>
          </a:prstGeom>
          <a:noFill/>
        </p:spPr>
        <p:txBody>
          <a:bodyPr wrap="square" rtlCol="0">
            <a:spAutoFit/>
          </a:bodyPr>
          <a:lstStyle/>
          <a:p>
            <a:r>
              <a:rPr lang="en-US" sz="3600" dirty="0">
                <a:solidFill>
                  <a:schemeClr val="accent2">
                    <a:lumMod val="50000"/>
                  </a:schemeClr>
                </a:solidFill>
              </a:rPr>
              <a:t>Virgins</a:t>
            </a:r>
            <a:r>
              <a:rPr lang="en-US" sz="3600" dirty="0"/>
              <a:t> </a:t>
            </a:r>
            <a:r>
              <a:rPr lang="en-US" sz="3600" dirty="0" smtClean="0"/>
              <a:t>- </a:t>
            </a:r>
            <a:r>
              <a:rPr lang="en-US" sz="3600" b="1" i="1" cap="all" dirty="0" err="1">
                <a:solidFill>
                  <a:schemeClr val="accent2">
                    <a:lumMod val="50000"/>
                  </a:schemeClr>
                </a:solidFill>
                <a:latin typeface="Times New Roman" panose="02020603050405020304" pitchFamily="18" charset="0"/>
                <a:cs typeface="Times New Roman" panose="02020603050405020304" pitchFamily="18" charset="0"/>
              </a:rPr>
              <a:t>parthenos</a:t>
            </a:r>
            <a:r>
              <a:rPr lang="en-US" sz="3600" dirty="0">
                <a:solidFill>
                  <a:schemeClr val="accent2">
                    <a:lumMod val="50000"/>
                  </a:schemeClr>
                </a:solidFill>
              </a:rPr>
              <a:t> </a:t>
            </a:r>
            <a:r>
              <a:rPr lang="en-US" sz="3600" dirty="0"/>
              <a:t>– used of men in Rev. 14:4</a:t>
            </a:r>
            <a:endParaRPr lang="en-US" sz="3600" dirty="0">
              <a:solidFill>
                <a:schemeClr val="accent2">
                  <a:lumMod val="50000"/>
                </a:schemeClr>
              </a:solidFill>
              <a:latin typeface="GreeceBlack" panose="020B0600000000000000" pitchFamily="34" charset="0"/>
            </a:endParaRPr>
          </a:p>
        </p:txBody>
      </p:sp>
    </p:spTree>
    <p:extLst>
      <p:ext uri="{BB962C8B-B14F-4D97-AF65-F5344CB8AC3E}">
        <p14:creationId xmlns:p14="http://schemas.microsoft.com/office/powerpoint/2010/main" val="920365120"/>
      </p:ext>
    </p:extLst>
  </p:cSld>
  <p:clrMapOvr>
    <a:masterClrMapping/>
  </p:clrMapOvr>
  <p:transition spd="slow">
    <p:strips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2"/>
                                        </p:tgtEl>
                                      </p:cBhvr>
                                    </p:animEffect>
                                    <p:set>
                                      <p:cBhvr>
                                        <p:cTn id="12"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17" name="TextBox 16"/>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128197" y="5990100"/>
            <a:ext cx="2083756" cy="707886"/>
          </a:xfrm>
          <a:prstGeom prst="rect">
            <a:avLst/>
          </a:prstGeom>
          <a:noFill/>
        </p:spPr>
        <p:txBody>
          <a:bodyPr wrap="square" rtlCol="0">
            <a:spAutoFit/>
          </a:bodyPr>
          <a:lstStyle/>
          <a:p>
            <a:r>
              <a:rPr lang="en-US" sz="4000" dirty="0" smtClean="0">
                <a:latin typeface="vtks distress" panose="02000000000000000000" pitchFamily="2" charset="0"/>
              </a:rPr>
              <a:t>7</a:t>
            </a:r>
            <a:r>
              <a:rPr lang="en-US" sz="4000"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25</a:t>
            </a:r>
            <a:r>
              <a:rPr lang="en-US" sz="4000"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40</a:t>
            </a:r>
            <a:endParaRPr lang="en-US" sz="4000" dirty="0">
              <a:latin typeface="vtks distress" panose="02000000000000000000" pitchFamily="2" charset="0"/>
            </a:endParaRPr>
          </a:p>
        </p:txBody>
      </p:sp>
      <p:graphicFrame>
        <p:nvGraphicFramePr>
          <p:cNvPr id="22" name="Table 21"/>
          <p:cNvGraphicFramePr>
            <a:graphicFrameLocks noGrp="1"/>
          </p:cNvGraphicFramePr>
          <p:nvPr>
            <p:extLst>
              <p:ext uri="{D42A27DB-BD31-4B8C-83A1-F6EECF244321}">
                <p14:modId xmlns:p14="http://schemas.microsoft.com/office/powerpoint/2010/main" val="3057784933"/>
              </p:ext>
            </p:extLst>
          </p:nvPr>
        </p:nvGraphicFramePr>
        <p:xfrm>
          <a:off x="597420" y="575732"/>
          <a:ext cx="8128890" cy="4944534"/>
        </p:xfrm>
        <a:graphic>
          <a:graphicData uri="http://schemas.openxmlformats.org/drawingml/2006/table">
            <a:tbl>
              <a:tblPr firstRow="1" bandRow="1">
                <a:tableStyleId>{5C22544A-7EE6-4342-B048-85BDC9FD1C3A}</a:tableStyleId>
              </a:tblPr>
              <a:tblGrid>
                <a:gridCol w="1354815"/>
                <a:gridCol w="1354815"/>
                <a:gridCol w="1354815"/>
                <a:gridCol w="1354815"/>
                <a:gridCol w="1354815"/>
                <a:gridCol w="1354815"/>
              </a:tblGrid>
              <a:tr h="824089">
                <a:tc>
                  <a:txBody>
                    <a:bodyPr/>
                    <a:lstStyle/>
                    <a:p>
                      <a:endParaRPr lang="en-US"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00FF"/>
                    </a:solidFill>
                  </a:tcPr>
                </a:tc>
                <a:tc>
                  <a:txBody>
                    <a:bodyPr/>
                    <a:lstStyle/>
                    <a:p>
                      <a:endParaRPr lang="en-US"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00FF"/>
                    </a:solidFill>
                  </a:tcPr>
                </a:tc>
                <a:tc>
                  <a:txBody>
                    <a:bodyPr/>
                    <a:lstStyle/>
                    <a:p>
                      <a:endParaRPr lang="en-US"/>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00FF"/>
                    </a:solidFill>
                  </a:tcPr>
                </a:tc>
                <a:tc>
                  <a:txBody>
                    <a:bodyPr/>
                    <a:lstStyle/>
                    <a:p>
                      <a:endParaRPr lang="en-US"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00FF"/>
                    </a:solidFill>
                  </a:tcPr>
                </a:tc>
                <a:tc>
                  <a:txBody>
                    <a:bodyPr/>
                    <a:lstStyle/>
                    <a:p>
                      <a:endParaRPr lang="en-US"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00FF"/>
                    </a:solidFill>
                  </a:tcPr>
                </a:tc>
                <a:tc>
                  <a:txBody>
                    <a:bodyPr/>
                    <a:lstStyle/>
                    <a:p>
                      <a:endParaRPr lang="en-US"/>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00FF"/>
                    </a:solidFill>
                  </a:tcPr>
                </a:tc>
              </a:tr>
              <a:tr h="824089">
                <a:tc>
                  <a:txBody>
                    <a:bodyPr/>
                    <a:lstStyle/>
                    <a:p>
                      <a:endParaRPr lang="en-US"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00FF"/>
                    </a:solidFill>
                  </a:tcPr>
                </a:tc>
                <a:tc>
                  <a:txBody>
                    <a:bodyPr/>
                    <a:lstStyle/>
                    <a:p>
                      <a:endParaRPr lang="en-US"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00FF"/>
                    </a:solidFill>
                  </a:tcPr>
                </a:tc>
                <a:tc>
                  <a:txBody>
                    <a:bodyPr/>
                    <a:lstStyle/>
                    <a:p>
                      <a:endParaRPr lang="en-US"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00FF"/>
                    </a:solidFill>
                  </a:tcPr>
                </a:tc>
                <a:tc>
                  <a:txBody>
                    <a:bodyPr/>
                    <a:lstStyle/>
                    <a:p>
                      <a:endParaRPr lang="en-US"/>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00FF"/>
                    </a:solidFill>
                  </a:tcPr>
                </a:tc>
                <a:tc>
                  <a:txBody>
                    <a:bodyPr/>
                    <a:lstStyle/>
                    <a:p>
                      <a:endParaRPr lang="en-US"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00FF"/>
                    </a:solidFill>
                  </a:tcPr>
                </a:tc>
                <a:tc>
                  <a:txBody>
                    <a:bodyPr/>
                    <a:lstStyle/>
                    <a:p>
                      <a:endParaRPr lang="en-US"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00FF"/>
                    </a:solidFill>
                  </a:tcPr>
                </a:tc>
              </a:tr>
              <a:tr h="824089">
                <a:tc>
                  <a:txBody>
                    <a:bodyPr/>
                    <a:lstStyle/>
                    <a:p>
                      <a:endParaRPr lang="en-US"/>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00FF"/>
                    </a:solidFill>
                  </a:tcPr>
                </a:tc>
                <a:tc>
                  <a:txBody>
                    <a:bodyPr/>
                    <a:lstStyle/>
                    <a:p>
                      <a:endParaRPr lang="en-US"/>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00FF"/>
                    </a:solidFill>
                  </a:tcPr>
                </a:tc>
                <a:tc>
                  <a:txBody>
                    <a:bodyPr/>
                    <a:lstStyle/>
                    <a:p>
                      <a:endParaRPr lang="en-US"/>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00FF"/>
                    </a:solidFill>
                  </a:tcPr>
                </a:tc>
                <a:tc>
                  <a:txBody>
                    <a:bodyPr/>
                    <a:lstStyle/>
                    <a:p>
                      <a:endParaRPr lang="en-US"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00FF"/>
                    </a:solidFill>
                  </a:tcPr>
                </a:tc>
                <a:tc>
                  <a:txBody>
                    <a:bodyPr/>
                    <a:lstStyle/>
                    <a:p>
                      <a:endParaRPr lang="en-US"/>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00FF"/>
                    </a:solidFill>
                  </a:tcPr>
                </a:tc>
                <a:tc>
                  <a:txBody>
                    <a:bodyPr/>
                    <a:lstStyle/>
                    <a:p>
                      <a:endParaRPr lang="en-US"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00FF"/>
                    </a:solidFill>
                  </a:tcPr>
                </a:tc>
              </a:tr>
              <a:tr h="824089">
                <a:tc>
                  <a:txBody>
                    <a:bodyPr/>
                    <a:lstStyle/>
                    <a:p>
                      <a:endParaRPr lang="en-US"/>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00FF"/>
                    </a:solidFill>
                  </a:tcPr>
                </a:tc>
                <a:tc>
                  <a:txBody>
                    <a:bodyPr/>
                    <a:lstStyle/>
                    <a:p>
                      <a:endParaRPr lang="en-US"/>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00FF"/>
                    </a:solidFill>
                  </a:tcPr>
                </a:tc>
                <a:tc>
                  <a:txBody>
                    <a:bodyPr/>
                    <a:lstStyle/>
                    <a:p>
                      <a:endParaRPr lang="en-US"/>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00FF"/>
                    </a:solidFill>
                  </a:tcPr>
                </a:tc>
                <a:tc>
                  <a:txBody>
                    <a:bodyPr/>
                    <a:lstStyle/>
                    <a:p>
                      <a:endParaRPr lang="en-US"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00FF"/>
                    </a:solidFill>
                  </a:tcPr>
                </a:tc>
                <a:tc>
                  <a:txBody>
                    <a:bodyPr/>
                    <a:lstStyle/>
                    <a:p>
                      <a:endParaRPr lang="en-US"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00FF"/>
                    </a:solidFill>
                  </a:tcPr>
                </a:tc>
                <a:tc>
                  <a:txBody>
                    <a:bodyPr/>
                    <a:lstStyle/>
                    <a:p>
                      <a:endParaRPr lang="en-US"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00FF"/>
                    </a:solidFill>
                  </a:tcPr>
                </a:tc>
              </a:tr>
              <a:tr h="824089">
                <a:tc>
                  <a:txBody>
                    <a:bodyPr/>
                    <a:lstStyle/>
                    <a:p>
                      <a:endParaRPr lang="en-US"/>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00FF"/>
                    </a:solidFill>
                  </a:tcPr>
                </a:tc>
                <a:tc>
                  <a:txBody>
                    <a:bodyPr/>
                    <a:lstStyle/>
                    <a:p>
                      <a:endParaRPr lang="en-US"/>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00FF"/>
                    </a:solidFill>
                  </a:tcPr>
                </a:tc>
                <a:tc>
                  <a:txBody>
                    <a:bodyPr/>
                    <a:lstStyle/>
                    <a:p>
                      <a:endParaRPr lang="en-US"/>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00FF"/>
                    </a:solidFill>
                  </a:tcPr>
                </a:tc>
                <a:tc>
                  <a:txBody>
                    <a:bodyPr/>
                    <a:lstStyle/>
                    <a:p>
                      <a:endParaRPr lang="en-US"/>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00FF"/>
                    </a:solidFill>
                  </a:tcPr>
                </a:tc>
                <a:tc>
                  <a:txBody>
                    <a:bodyPr/>
                    <a:lstStyle/>
                    <a:p>
                      <a:endParaRPr lang="en-US"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00FF"/>
                    </a:solidFill>
                  </a:tcPr>
                </a:tc>
                <a:tc>
                  <a:txBody>
                    <a:bodyPr/>
                    <a:lstStyle/>
                    <a:p>
                      <a:endParaRPr lang="en-US"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00FF"/>
                    </a:solidFill>
                  </a:tcPr>
                </a:tc>
              </a:tr>
              <a:tr h="824089">
                <a:tc>
                  <a:txBody>
                    <a:bodyPr/>
                    <a:lstStyle/>
                    <a:p>
                      <a:endParaRPr lang="en-US"/>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00FF"/>
                    </a:solidFill>
                  </a:tcPr>
                </a:tc>
                <a:tc>
                  <a:txBody>
                    <a:bodyPr/>
                    <a:lstStyle/>
                    <a:p>
                      <a:endParaRPr lang="en-US"/>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00FF"/>
                    </a:solidFill>
                  </a:tcPr>
                </a:tc>
                <a:tc>
                  <a:txBody>
                    <a:bodyPr/>
                    <a:lstStyle/>
                    <a:p>
                      <a:endParaRPr lang="en-US"/>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00FF"/>
                    </a:solidFill>
                  </a:tcPr>
                </a:tc>
                <a:tc>
                  <a:txBody>
                    <a:bodyPr/>
                    <a:lstStyle/>
                    <a:p>
                      <a:endParaRPr lang="en-US"/>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00FF"/>
                    </a:solidFill>
                  </a:tcPr>
                </a:tc>
                <a:tc>
                  <a:txBody>
                    <a:bodyPr/>
                    <a:lstStyle/>
                    <a:p>
                      <a:endParaRPr lang="en-US"/>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00FF"/>
                    </a:solidFill>
                  </a:tcPr>
                </a:tc>
                <a:tc>
                  <a:txBody>
                    <a:bodyPr/>
                    <a:lstStyle/>
                    <a:p>
                      <a:endParaRPr lang="en-US"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00FF"/>
                    </a:solidFill>
                  </a:tcPr>
                </a:tc>
              </a:tr>
            </a:tbl>
          </a:graphicData>
        </a:graphic>
      </p:graphicFrame>
      <p:sp>
        <p:nvSpPr>
          <p:cNvPr id="23" name="TextBox 22"/>
          <p:cNvSpPr txBox="1"/>
          <p:nvPr/>
        </p:nvSpPr>
        <p:spPr>
          <a:xfrm>
            <a:off x="580070" y="790224"/>
            <a:ext cx="1366192" cy="369332"/>
          </a:xfrm>
          <a:prstGeom prst="rect">
            <a:avLst/>
          </a:prstGeom>
          <a:noFill/>
        </p:spPr>
        <p:txBody>
          <a:bodyPr wrap="square" rtlCol="0">
            <a:spAutoFit/>
          </a:bodyPr>
          <a:lstStyle/>
          <a:p>
            <a:pPr algn="ctr"/>
            <a:r>
              <a:rPr lang="en-US" b="1" dirty="0" smtClean="0">
                <a:solidFill>
                  <a:srgbClr val="FF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DIVORCE</a:t>
            </a:r>
            <a:endParaRPr lang="en-US" b="1" dirty="0">
              <a:solidFill>
                <a:srgbClr val="FF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24" name="TextBox 23"/>
          <p:cNvSpPr txBox="1"/>
          <p:nvPr/>
        </p:nvSpPr>
        <p:spPr>
          <a:xfrm>
            <a:off x="1895223" y="671688"/>
            <a:ext cx="1465157" cy="646331"/>
          </a:xfrm>
          <a:prstGeom prst="rect">
            <a:avLst/>
          </a:prstGeom>
          <a:noFill/>
        </p:spPr>
        <p:txBody>
          <a:bodyPr wrap="square" rtlCol="0">
            <a:spAutoFit/>
          </a:bodyPr>
          <a:lstStyle/>
          <a:p>
            <a:pPr algn="ctr"/>
            <a:r>
              <a:rPr lang="en-US" b="1" dirty="0" smtClean="0">
                <a:solidFill>
                  <a:srgbClr val="FF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RE-MARRIAGE</a:t>
            </a:r>
            <a:endParaRPr lang="en-US" b="1" dirty="0">
              <a:solidFill>
                <a:srgbClr val="FF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25" name="TextBox 24"/>
          <p:cNvSpPr txBox="1"/>
          <p:nvPr/>
        </p:nvSpPr>
        <p:spPr>
          <a:xfrm>
            <a:off x="3255540" y="688620"/>
            <a:ext cx="1465157" cy="646331"/>
          </a:xfrm>
          <a:prstGeom prst="rect">
            <a:avLst/>
          </a:prstGeom>
          <a:noFill/>
        </p:spPr>
        <p:txBody>
          <a:bodyPr wrap="square" rtlCol="0">
            <a:spAutoFit/>
          </a:bodyPr>
          <a:lstStyle/>
          <a:p>
            <a:pPr algn="ctr"/>
            <a:r>
              <a:rPr lang="en-US" b="1" dirty="0" smtClean="0">
                <a:solidFill>
                  <a:srgbClr val="FF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BEING SINGLE</a:t>
            </a:r>
            <a:endParaRPr lang="en-US" b="1" dirty="0">
              <a:solidFill>
                <a:srgbClr val="FF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26" name="TextBox 25"/>
          <p:cNvSpPr txBox="1"/>
          <p:nvPr/>
        </p:nvSpPr>
        <p:spPr>
          <a:xfrm>
            <a:off x="4615857" y="795864"/>
            <a:ext cx="1465157" cy="369332"/>
          </a:xfrm>
          <a:prstGeom prst="rect">
            <a:avLst/>
          </a:prstGeom>
          <a:noFill/>
        </p:spPr>
        <p:txBody>
          <a:bodyPr wrap="square" rtlCol="0">
            <a:spAutoFit/>
          </a:bodyPr>
          <a:lstStyle/>
          <a:p>
            <a:pPr algn="ctr"/>
            <a:r>
              <a:rPr lang="en-US" b="1" dirty="0" smtClean="0">
                <a:solidFill>
                  <a:srgbClr val="FF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VIRGINS</a:t>
            </a:r>
            <a:endParaRPr lang="en-US" b="1" dirty="0">
              <a:solidFill>
                <a:srgbClr val="FF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27" name="TextBox 26"/>
          <p:cNvSpPr txBox="1"/>
          <p:nvPr/>
        </p:nvSpPr>
        <p:spPr>
          <a:xfrm>
            <a:off x="5964885" y="801507"/>
            <a:ext cx="1465157" cy="369332"/>
          </a:xfrm>
          <a:prstGeom prst="rect">
            <a:avLst/>
          </a:prstGeom>
          <a:noFill/>
        </p:spPr>
        <p:txBody>
          <a:bodyPr wrap="square" rtlCol="0">
            <a:spAutoFit/>
          </a:bodyPr>
          <a:lstStyle/>
          <a:p>
            <a:pPr algn="ctr"/>
            <a:r>
              <a:rPr lang="en-US" b="1" dirty="0" smtClean="0">
                <a:solidFill>
                  <a:srgbClr val="FF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SEX</a:t>
            </a:r>
            <a:endParaRPr lang="en-US" b="1" dirty="0">
              <a:solidFill>
                <a:srgbClr val="FF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28" name="TextBox 27"/>
          <p:cNvSpPr txBox="1"/>
          <p:nvPr/>
        </p:nvSpPr>
        <p:spPr>
          <a:xfrm>
            <a:off x="7291330" y="795861"/>
            <a:ext cx="1465157" cy="369332"/>
          </a:xfrm>
          <a:prstGeom prst="rect">
            <a:avLst/>
          </a:prstGeom>
          <a:noFill/>
        </p:spPr>
        <p:txBody>
          <a:bodyPr wrap="square" rtlCol="0">
            <a:spAutoFit/>
          </a:bodyPr>
          <a:lstStyle/>
          <a:p>
            <a:pPr algn="ctr"/>
            <a:r>
              <a:rPr lang="en-US" b="1" dirty="0" smtClean="0">
                <a:solidFill>
                  <a:srgbClr val="FF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WIDOWS</a:t>
            </a:r>
            <a:endParaRPr lang="en-US" b="1" dirty="0">
              <a:solidFill>
                <a:srgbClr val="FF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29" name="TextBox 28"/>
          <p:cNvSpPr txBox="1"/>
          <p:nvPr/>
        </p:nvSpPr>
        <p:spPr>
          <a:xfrm>
            <a:off x="647804" y="1512711"/>
            <a:ext cx="1247419" cy="646331"/>
          </a:xfrm>
          <a:prstGeom prst="rect">
            <a:avLst/>
          </a:prstGeom>
          <a:solidFill>
            <a:srgbClr val="0000FF"/>
          </a:solidFill>
          <a:ln>
            <a:noFill/>
          </a:ln>
        </p:spPr>
        <p:txBody>
          <a:bodyPr wrap="square" rtlCol="0">
            <a:spAutoFit/>
          </a:bodyPr>
          <a:lstStyle/>
          <a:p>
            <a:r>
              <a:rPr lang="en-US" sz="3600" b="1" dirty="0" smtClean="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$200</a:t>
            </a:r>
            <a:endParaRPr lang="en-US" sz="36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0" name="TextBox 29"/>
          <p:cNvSpPr txBox="1"/>
          <p:nvPr/>
        </p:nvSpPr>
        <p:spPr>
          <a:xfrm>
            <a:off x="2019413" y="1518354"/>
            <a:ext cx="1247419" cy="646331"/>
          </a:xfrm>
          <a:prstGeom prst="rect">
            <a:avLst/>
          </a:prstGeom>
          <a:solidFill>
            <a:srgbClr val="0000FF"/>
          </a:solidFill>
          <a:ln>
            <a:noFill/>
          </a:ln>
        </p:spPr>
        <p:txBody>
          <a:bodyPr wrap="square" rtlCol="0">
            <a:spAutoFit/>
          </a:bodyPr>
          <a:lstStyle/>
          <a:p>
            <a:r>
              <a:rPr lang="en-US" sz="3600" b="1" dirty="0" smtClean="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$200</a:t>
            </a:r>
            <a:endParaRPr lang="en-US" sz="36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1" name="TextBox 30"/>
          <p:cNvSpPr txBox="1"/>
          <p:nvPr/>
        </p:nvSpPr>
        <p:spPr>
          <a:xfrm>
            <a:off x="4740051" y="1495773"/>
            <a:ext cx="1247419" cy="646331"/>
          </a:xfrm>
          <a:prstGeom prst="rect">
            <a:avLst/>
          </a:prstGeom>
          <a:solidFill>
            <a:srgbClr val="0000FF"/>
          </a:solidFill>
          <a:ln>
            <a:noFill/>
          </a:ln>
        </p:spPr>
        <p:txBody>
          <a:bodyPr wrap="square" rtlCol="0">
            <a:spAutoFit/>
          </a:bodyPr>
          <a:lstStyle/>
          <a:p>
            <a:r>
              <a:rPr lang="en-US" sz="3600" b="1" smtClean="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$200</a:t>
            </a:r>
            <a:endParaRPr lang="en-US" sz="36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2" name="TextBox 31"/>
          <p:cNvSpPr txBox="1"/>
          <p:nvPr/>
        </p:nvSpPr>
        <p:spPr>
          <a:xfrm>
            <a:off x="6077776" y="1490127"/>
            <a:ext cx="1247419" cy="646331"/>
          </a:xfrm>
          <a:prstGeom prst="rect">
            <a:avLst/>
          </a:prstGeom>
          <a:solidFill>
            <a:srgbClr val="0000FF"/>
          </a:solidFill>
          <a:ln>
            <a:noFill/>
          </a:ln>
        </p:spPr>
        <p:txBody>
          <a:bodyPr wrap="square" rtlCol="0">
            <a:spAutoFit/>
          </a:bodyPr>
          <a:lstStyle/>
          <a:p>
            <a:r>
              <a:rPr lang="en-US" sz="3600" b="1" smtClean="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$200</a:t>
            </a:r>
            <a:endParaRPr lang="en-US" sz="36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3" name="TextBox 32"/>
          <p:cNvSpPr txBox="1"/>
          <p:nvPr/>
        </p:nvSpPr>
        <p:spPr>
          <a:xfrm>
            <a:off x="7415201" y="1488699"/>
            <a:ext cx="1247419" cy="646331"/>
          </a:xfrm>
          <a:prstGeom prst="rect">
            <a:avLst/>
          </a:prstGeom>
          <a:solidFill>
            <a:srgbClr val="0000FF"/>
          </a:solidFill>
          <a:ln>
            <a:noFill/>
          </a:ln>
        </p:spPr>
        <p:txBody>
          <a:bodyPr wrap="square" rtlCol="0">
            <a:spAutoFit/>
          </a:bodyPr>
          <a:lstStyle/>
          <a:p>
            <a:r>
              <a:rPr lang="en-US" sz="3600" b="1" smtClean="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$200</a:t>
            </a:r>
            <a:endParaRPr lang="en-US" sz="36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4" name="TextBox 33"/>
          <p:cNvSpPr txBox="1"/>
          <p:nvPr/>
        </p:nvSpPr>
        <p:spPr>
          <a:xfrm>
            <a:off x="664736" y="2297295"/>
            <a:ext cx="1247419" cy="646331"/>
          </a:xfrm>
          <a:prstGeom prst="rect">
            <a:avLst/>
          </a:prstGeom>
          <a:solidFill>
            <a:srgbClr val="0000FF"/>
          </a:solidFill>
          <a:ln>
            <a:noFill/>
          </a:ln>
        </p:spPr>
        <p:txBody>
          <a:bodyPr wrap="square" rtlCol="0">
            <a:spAutoFit/>
          </a:bodyPr>
          <a:lstStyle/>
          <a:p>
            <a:r>
              <a:rPr lang="en-US" sz="3600" b="1" dirty="0" smtClean="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$400</a:t>
            </a:r>
            <a:endParaRPr lang="en-US" sz="36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5" name="TextBox 34"/>
          <p:cNvSpPr txBox="1"/>
          <p:nvPr/>
        </p:nvSpPr>
        <p:spPr>
          <a:xfrm>
            <a:off x="2025056" y="2302938"/>
            <a:ext cx="1247419" cy="646331"/>
          </a:xfrm>
          <a:prstGeom prst="rect">
            <a:avLst/>
          </a:prstGeom>
          <a:solidFill>
            <a:srgbClr val="0000FF"/>
          </a:solidFill>
          <a:ln>
            <a:noFill/>
          </a:ln>
        </p:spPr>
        <p:txBody>
          <a:bodyPr wrap="square" rtlCol="0">
            <a:spAutoFit/>
          </a:bodyPr>
          <a:lstStyle/>
          <a:p>
            <a:r>
              <a:rPr lang="en-US" sz="3600" b="1" dirty="0" smtClean="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$400</a:t>
            </a:r>
            <a:endParaRPr lang="en-US" sz="36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6" name="TextBox 35"/>
          <p:cNvSpPr txBox="1"/>
          <p:nvPr/>
        </p:nvSpPr>
        <p:spPr>
          <a:xfrm>
            <a:off x="3374087" y="2308581"/>
            <a:ext cx="1247419" cy="646331"/>
          </a:xfrm>
          <a:prstGeom prst="rect">
            <a:avLst/>
          </a:prstGeom>
          <a:solidFill>
            <a:srgbClr val="0000FF"/>
          </a:solidFill>
          <a:ln>
            <a:noFill/>
          </a:ln>
        </p:spPr>
        <p:txBody>
          <a:bodyPr wrap="square" rtlCol="0">
            <a:spAutoFit/>
          </a:bodyPr>
          <a:lstStyle/>
          <a:p>
            <a:r>
              <a:rPr lang="en-US" sz="3600" b="1" dirty="0" smtClean="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$400</a:t>
            </a:r>
            <a:endParaRPr lang="en-US" sz="36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7" name="TextBox 36"/>
          <p:cNvSpPr txBox="1"/>
          <p:nvPr/>
        </p:nvSpPr>
        <p:spPr>
          <a:xfrm>
            <a:off x="4711827" y="2280357"/>
            <a:ext cx="1247419" cy="646331"/>
          </a:xfrm>
          <a:prstGeom prst="rect">
            <a:avLst/>
          </a:prstGeom>
          <a:solidFill>
            <a:srgbClr val="0000FF"/>
          </a:solidFill>
          <a:ln>
            <a:noFill/>
          </a:ln>
        </p:spPr>
        <p:txBody>
          <a:bodyPr wrap="square" rtlCol="0">
            <a:spAutoFit/>
          </a:bodyPr>
          <a:lstStyle/>
          <a:p>
            <a:r>
              <a:rPr lang="en-US" sz="3600" b="1" dirty="0" smtClean="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$400</a:t>
            </a:r>
            <a:endParaRPr lang="en-US" sz="36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8" name="TextBox 37"/>
          <p:cNvSpPr txBox="1"/>
          <p:nvPr/>
        </p:nvSpPr>
        <p:spPr>
          <a:xfrm>
            <a:off x="6072130" y="2274711"/>
            <a:ext cx="1247419" cy="646331"/>
          </a:xfrm>
          <a:prstGeom prst="rect">
            <a:avLst/>
          </a:prstGeom>
          <a:solidFill>
            <a:srgbClr val="0000FF"/>
          </a:solidFill>
          <a:ln>
            <a:noFill/>
          </a:ln>
        </p:spPr>
        <p:txBody>
          <a:bodyPr wrap="square" rtlCol="0">
            <a:spAutoFit/>
          </a:bodyPr>
          <a:lstStyle/>
          <a:p>
            <a:r>
              <a:rPr lang="en-US" sz="3600" b="1" dirty="0" smtClean="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$400</a:t>
            </a:r>
            <a:endParaRPr lang="en-US" sz="36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9" name="TextBox 38"/>
          <p:cNvSpPr txBox="1"/>
          <p:nvPr/>
        </p:nvSpPr>
        <p:spPr>
          <a:xfrm>
            <a:off x="7420844" y="2273283"/>
            <a:ext cx="1247419" cy="646331"/>
          </a:xfrm>
          <a:prstGeom prst="rect">
            <a:avLst/>
          </a:prstGeom>
          <a:solidFill>
            <a:srgbClr val="0000FF"/>
          </a:solidFill>
          <a:ln>
            <a:noFill/>
          </a:ln>
        </p:spPr>
        <p:txBody>
          <a:bodyPr wrap="square" rtlCol="0">
            <a:spAutoFit/>
          </a:bodyPr>
          <a:lstStyle/>
          <a:p>
            <a:r>
              <a:rPr lang="en-US" sz="3600" b="1" dirty="0" smtClean="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$400</a:t>
            </a:r>
            <a:endParaRPr lang="en-US" sz="36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0" name="TextBox 39"/>
          <p:cNvSpPr txBox="1"/>
          <p:nvPr/>
        </p:nvSpPr>
        <p:spPr>
          <a:xfrm>
            <a:off x="2008121" y="3132678"/>
            <a:ext cx="1247419" cy="646331"/>
          </a:xfrm>
          <a:prstGeom prst="rect">
            <a:avLst/>
          </a:prstGeom>
          <a:solidFill>
            <a:srgbClr val="0000FF"/>
          </a:solidFill>
          <a:ln>
            <a:noFill/>
          </a:ln>
        </p:spPr>
        <p:txBody>
          <a:bodyPr wrap="square" rtlCol="0">
            <a:spAutoFit/>
          </a:bodyPr>
          <a:lstStyle/>
          <a:p>
            <a:r>
              <a:rPr lang="en-US" sz="3600" b="1" dirty="0" smtClean="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$600</a:t>
            </a:r>
            <a:endParaRPr lang="en-US" sz="36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1" name="TextBox 40"/>
          <p:cNvSpPr txBox="1"/>
          <p:nvPr/>
        </p:nvSpPr>
        <p:spPr>
          <a:xfrm>
            <a:off x="3357152" y="3138321"/>
            <a:ext cx="1247419" cy="646331"/>
          </a:xfrm>
          <a:prstGeom prst="rect">
            <a:avLst/>
          </a:prstGeom>
          <a:solidFill>
            <a:srgbClr val="0000FF"/>
          </a:solidFill>
          <a:ln>
            <a:noFill/>
          </a:ln>
        </p:spPr>
        <p:txBody>
          <a:bodyPr wrap="square" rtlCol="0">
            <a:spAutoFit/>
          </a:bodyPr>
          <a:lstStyle/>
          <a:p>
            <a:r>
              <a:rPr lang="en-US" sz="3600" b="1" dirty="0" smtClean="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$600</a:t>
            </a:r>
            <a:endParaRPr lang="en-US" sz="36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3" name="TextBox 42"/>
          <p:cNvSpPr txBox="1"/>
          <p:nvPr/>
        </p:nvSpPr>
        <p:spPr>
          <a:xfrm>
            <a:off x="6055195" y="3138318"/>
            <a:ext cx="1247419" cy="646331"/>
          </a:xfrm>
          <a:prstGeom prst="rect">
            <a:avLst/>
          </a:prstGeom>
          <a:solidFill>
            <a:srgbClr val="0000FF"/>
          </a:solidFill>
          <a:ln>
            <a:noFill/>
          </a:ln>
        </p:spPr>
        <p:txBody>
          <a:bodyPr wrap="square" rtlCol="0">
            <a:spAutoFit/>
          </a:bodyPr>
          <a:lstStyle/>
          <a:p>
            <a:r>
              <a:rPr lang="en-US" sz="3600" b="1" dirty="0" smtClean="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$600</a:t>
            </a:r>
            <a:endParaRPr lang="en-US" sz="36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4" name="TextBox 43"/>
          <p:cNvSpPr txBox="1"/>
          <p:nvPr/>
        </p:nvSpPr>
        <p:spPr>
          <a:xfrm>
            <a:off x="7392620" y="3148179"/>
            <a:ext cx="1247419" cy="646331"/>
          </a:xfrm>
          <a:prstGeom prst="rect">
            <a:avLst/>
          </a:prstGeom>
          <a:solidFill>
            <a:srgbClr val="0000FF"/>
          </a:solidFill>
          <a:ln>
            <a:noFill/>
          </a:ln>
        </p:spPr>
        <p:txBody>
          <a:bodyPr wrap="square" rtlCol="0">
            <a:spAutoFit/>
          </a:bodyPr>
          <a:lstStyle/>
          <a:p>
            <a:r>
              <a:rPr lang="en-US" sz="3600" b="1" dirty="0" smtClean="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$600</a:t>
            </a:r>
            <a:endParaRPr lang="en-US" sz="36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5" name="TextBox 44"/>
          <p:cNvSpPr txBox="1"/>
          <p:nvPr/>
        </p:nvSpPr>
        <p:spPr>
          <a:xfrm>
            <a:off x="2013764" y="3951129"/>
            <a:ext cx="1247419" cy="646331"/>
          </a:xfrm>
          <a:prstGeom prst="rect">
            <a:avLst/>
          </a:prstGeom>
          <a:solidFill>
            <a:srgbClr val="0000FF"/>
          </a:solidFill>
          <a:ln>
            <a:noFill/>
          </a:ln>
        </p:spPr>
        <p:txBody>
          <a:bodyPr wrap="square" rtlCol="0">
            <a:spAutoFit/>
          </a:bodyPr>
          <a:lstStyle/>
          <a:p>
            <a:r>
              <a:rPr lang="en-US" sz="3600" b="1" dirty="0" smtClean="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$800</a:t>
            </a:r>
            <a:endParaRPr lang="en-US" sz="36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6" name="TextBox 45"/>
          <p:cNvSpPr txBox="1"/>
          <p:nvPr/>
        </p:nvSpPr>
        <p:spPr>
          <a:xfrm>
            <a:off x="3374084" y="3956772"/>
            <a:ext cx="1247419" cy="646331"/>
          </a:xfrm>
          <a:prstGeom prst="rect">
            <a:avLst/>
          </a:prstGeom>
          <a:solidFill>
            <a:srgbClr val="0000FF"/>
          </a:solidFill>
          <a:ln>
            <a:noFill/>
          </a:ln>
        </p:spPr>
        <p:txBody>
          <a:bodyPr wrap="square" rtlCol="0">
            <a:spAutoFit/>
          </a:bodyPr>
          <a:lstStyle/>
          <a:p>
            <a:r>
              <a:rPr lang="en-US" sz="3600" b="1" dirty="0" smtClean="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$800</a:t>
            </a:r>
            <a:endParaRPr lang="en-US" sz="36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7" name="TextBox 46"/>
          <p:cNvSpPr txBox="1"/>
          <p:nvPr/>
        </p:nvSpPr>
        <p:spPr>
          <a:xfrm>
            <a:off x="4734402" y="3951126"/>
            <a:ext cx="1247419" cy="646331"/>
          </a:xfrm>
          <a:prstGeom prst="rect">
            <a:avLst/>
          </a:prstGeom>
          <a:solidFill>
            <a:srgbClr val="0000FF"/>
          </a:solidFill>
          <a:ln>
            <a:noFill/>
          </a:ln>
        </p:spPr>
        <p:txBody>
          <a:bodyPr wrap="square" rtlCol="0">
            <a:spAutoFit/>
          </a:bodyPr>
          <a:lstStyle/>
          <a:p>
            <a:r>
              <a:rPr lang="en-US" sz="3600" b="1" dirty="0" smtClean="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$800</a:t>
            </a:r>
            <a:endParaRPr lang="en-US" sz="36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8" name="TextBox 47"/>
          <p:cNvSpPr txBox="1"/>
          <p:nvPr/>
        </p:nvSpPr>
        <p:spPr>
          <a:xfrm>
            <a:off x="6072127" y="3945480"/>
            <a:ext cx="1247419" cy="646331"/>
          </a:xfrm>
          <a:prstGeom prst="rect">
            <a:avLst/>
          </a:prstGeom>
          <a:solidFill>
            <a:srgbClr val="0000FF"/>
          </a:solidFill>
          <a:ln>
            <a:noFill/>
          </a:ln>
        </p:spPr>
        <p:txBody>
          <a:bodyPr wrap="square" rtlCol="0">
            <a:spAutoFit/>
          </a:bodyPr>
          <a:lstStyle/>
          <a:p>
            <a:r>
              <a:rPr lang="en-US" sz="3600" b="1" dirty="0" smtClean="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$800</a:t>
            </a:r>
            <a:endParaRPr lang="en-US" sz="36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9" name="TextBox 48"/>
          <p:cNvSpPr txBox="1"/>
          <p:nvPr/>
        </p:nvSpPr>
        <p:spPr>
          <a:xfrm>
            <a:off x="7398263" y="3944052"/>
            <a:ext cx="1247419" cy="646331"/>
          </a:xfrm>
          <a:prstGeom prst="rect">
            <a:avLst/>
          </a:prstGeom>
          <a:solidFill>
            <a:srgbClr val="0000FF"/>
          </a:solidFill>
          <a:ln>
            <a:noFill/>
          </a:ln>
        </p:spPr>
        <p:txBody>
          <a:bodyPr wrap="square" rtlCol="0">
            <a:spAutoFit/>
          </a:bodyPr>
          <a:lstStyle/>
          <a:p>
            <a:r>
              <a:rPr lang="en-US" sz="3600" b="1" dirty="0" smtClean="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$800</a:t>
            </a:r>
            <a:endParaRPr lang="en-US" sz="36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50" name="TextBox 49"/>
          <p:cNvSpPr txBox="1"/>
          <p:nvPr/>
        </p:nvSpPr>
        <p:spPr>
          <a:xfrm>
            <a:off x="636509" y="4820382"/>
            <a:ext cx="1247419" cy="553998"/>
          </a:xfrm>
          <a:prstGeom prst="rect">
            <a:avLst/>
          </a:prstGeom>
          <a:solidFill>
            <a:srgbClr val="0000FF"/>
          </a:solidFill>
          <a:ln>
            <a:noFill/>
          </a:ln>
        </p:spPr>
        <p:txBody>
          <a:bodyPr wrap="square" rtlCol="0">
            <a:spAutoFit/>
          </a:bodyPr>
          <a:lstStyle/>
          <a:p>
            <a:r>
              <a:rPr lang="en-US" sz="3000" b="1" dirty="0" smtClean="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$1000</a:t>
            </a:r>
            <a:endParaRPr lang="en-US" sz="30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51" name="TextBox 50"/>
          <p:cNvSpPr txBox="1"/>
          <p:nvPr/>
        </p:nvSpPr>
        <p:spPr>
          <a:xfrm>
            <a:off x="2008118" y="4826025"/>
            <a:ext cx="1247419" cy="553998"/>
          </a:xfrm>
          <a:prstGeom prst="rect">
            <a:avLst/>
          </a:prstGeom>
          <a:solidFill>
            <a:srgbClr val="0000FF"/>
          </a:solidFill>
          <a:ln>
            <a:noFill/>
          </a:ln>
        </p:spPr>
        <p:txBody>
          <a:bodyPr wrap="square" rtlCol="0">
            <a:spAutoFit/>
          </a:bodyPr>
          <a:lstStyle/>
          <a:p>
            <a:r>
              <a:rPr lang="en-US" sz="3000" b="1" dirty="0" smtClean="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$1000</a:t>
            </a:r>
            <a:endParaRPr lang="en-US" sz="30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52" name="TextBox 51"/>
          <p:cNvSpPr txBox="1"/>
          <p:nvPr/>
        </p:nvSpPr>
        <p:spPr>
          <a:xfrm>
            <a:off x="3379727" y="4831668"/>
            <a:ext cx="1247419" cy="553998"/>
          </a:xfrm>
          <a:prstGeom prst="rect">
            <a:avLst/>
          </a:prstGeom>
          <a:solidFill>
            <a:srgbClr val="0000FF"/>
          </a:solidFill>
          <a:ln>
            <a:noFill/>
          </a:ln>
        </p:spPr>
        <p:txBody>
          <a:bodyPr wrap="square" rtlCol="0">
            <a:spAutoFit/>
          </a:bodyPr>
          <a:lstStyle/>
          <a:p>
            <a:r>
              <a:rPr lang="en-US" sz="3000" b="1" dirty="0" smtClean="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$1000</a:t>
            </a:r>
            <a:endParaRPr lang="en-US" sz="30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53" name="TextBox 52"/>
          <p:cNvSpPr txBox="1"/>
          <p:nvPr/>
        </p:nvSpPr>
        <p:spPr>
          <a:xfrm>
            <a:off x="4740045" y="4803444"/>
            <a:ext cx="1247419" cy="553998"/>
          </a:xfrm>
          <a:prstGeom prst="rect">
            <a:avLst/>
          </a:prstGeom>
          <a:solidFill>
            <a:srgbClr val="0000FF"/>
          </a:solidFill>
          <a:ln>
            <a:noFill/>
          </a:ln>
        </p:spPr>
        <p:txBody>
          <a:bodyPr wrap="square" rtlCol="0">
            <a:spAutoFit/>
          </a:bodyPr>
          <a:lstStyle/>
          <a:p>
            <a:r>
              <a:rPr lang="en-US" sz="3000" b="1" dirty="0" smtClean="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$1000</a:t>
            </a:r>
            <a:endParaRPr lang="en-US" sz="30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54" name="TextBox 53"/>
          <p:cNvSpPr txBox="1"/>
          <p:nvPr/>
        </p:nvSpPr>
        <p:spPr>
          <a:xfrm>
            <a:off x="6066481" y="4797798"/>
            <a:ext cx="1247419" cy="553998"/>
          </a:xfrm>
          <a:prstGeom prst="rect">
            <a:avLst/>
          </a:prstGeom>
          <a:solidFill>
            <a:srgbClr val="0000FF"/>
          </a:solidFill>
          <a:ln>
            <a:noFill/>
          </a:ln>
        </p:spPr>
        <p:txBody>
          <a:bodyPr wrap="square" rtlCol="0">
            <a:spAutoFit/>
          </a:bodyPr>
          <a:lstStyle/>
          <a:p>
            <a:r>
              <a:rPr lang="en-US" sz="3000" b="1" dirty="0" smtClean="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$1000</a:t>
            </a:r>
            <a:endParaRPr lang="en-US" sz="30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55" name="TextBox 54"/>
          <p:cNvSpPr txBox="1"/>
          <p:nvPr/>
        </p:nvSpPr>
        <p:spPr>
          <a:xfrm>
            <a:off x="7392617" y="4796370"/>
            <a:ext cx="1247419" cy="553998"/>
          </a:xfrm>
          <a:prstGeom prst="rect">
            <a:avLst/>
          </a:prstGeom>
          <a:solidFill>
            <a:srgbClr val="0000FF"/>
          </a:solidFill>
          <a:ln>
            <a:noFill/>
          </a:ln>
        </p:spPr>
        <p:txBody>
          <a:bodyPr wrap="square" rtlCol="0">
            <a:spAutoFit/>
          </a:bodyPr>
          <a:lstStyle/>
          <a:p>
            <a:r>
              <a:rPr lang="en-US" sz="3000" b="1" dirty="0" smtClean="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$1000</a:t>
            </a:r>
            <a:endParaRPr lang="en-US" sz="30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56" name="TextBox 55"/>
          <p:cNvSpPr txBox="1"/>
          <p:nvPr/>
        </p:nvSpPr>
        <p:spPr>
          <a:xfrm>
            <a:off x="4724400" y="3168780"/>
            <a:ext cx="1257221" cy="584775"/>
          </a:xfrm>
          <a:prstGeom prst="rect">
            <a:avLst/>
          </a:prstGeom>
          <a:solidFill>
            <a:srgbClr val="0000FF"/>
          </a:solidFill>
        </p:spPr>
        <p:txBody>
          <a:bodyPr wrap="square" rtlCol="0">
            <a:spAutoFit/>
          </a:bodyPr>
          <a:lstStyle/>
          <a:p>
            <a:pPr algn="ctr"/>
            <a:r>
              <a:rPr lang="en-US" sz="1600" b="1" dirty="0" smtClean="0">
                <a:solidFill>
                  <a:srgbClr val="FF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COUNT THE COST</a:t>
            </a:r>
            <a:endParaRPr lang="en-US" sz="1600" b="1" dirty="0">
              <a:solidFill>
                <a:srgbClr val="FF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57" name="TextBox 56"/>
          <p:cNvSpPr txBox="1"/>
          <p:nvPr/>
        </p:nvSpPr>
        <p:spPr>
          <a:xfrm>
            <a:off x="649357" y="3115740"/>
            <a:ext cx="1247419" cy="646331"/>
          </a:xfrm>
          <a:prstGeom prst="rect">
            <a:avLst/>
          </a:prstGeom>
          <a:solidFill>
            <a:srgbClr val="0000FF"/>
          </a:solidFill>
          <a:ln>
            <a:noFill/>
          </a:ln>
        </p:spPr>
        <p:txBody>
          <a:bodyPr wrap="square" rtlCol="0">
            <a:spAutoFit/>
          </a:bodyPr>
          <a:lstStyle/>
          <a:p>
            <a:r>
              <a:rPr lang="en-US" sz="3600" b="1" dirty="0" smtClean="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$600</a:t>
            </a:r>
            <a:endParaRPr lang="en-US" sz="36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58" name="TextBox 57"/>
          <p:cNvSpPr txBox="1"/>
          <p:nvPr/>
        </p:nvSpPr>
        <p:spPr>
          <a:xfrm>
            <a:off x="3340912" y="1501422"/>
            <a:ext cx="1247419" cy="646331"/>
          </a:xfrm>
          <a:prstGeom prst="rect">
            <a:avLst/>
          </a:prstGeom>
          <a:solidFill>
            <a:srgbClr val="0000FF"/>
          </a:solidFill>
          <a:ln>
            <a:noFill/>
          </a:ln>
        </p:spPr>
        <p:txBody>
          <a:bodyPr wrap="square" rtlCol="0">
            <a:spAutoFit/>
          </a:bodyPr>
          <a:lstStyle/>
          <a:p>
            <a:r>
              <a:rPr lang="en-US" sz="3600" b="1" dirty="0" smtClean="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$200</a:t>
            </a:r>
            <a:endParaRPr lang="en-US" sz="36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59" name="TextBox 58"/>
          <p:cNvSpPr txBox="1"/>
          <p:nvPr/>
        </p:nvSpPr>
        <p:spPr>
          <a:xfrm>
            <a:off x="619578" y="3945486"/>
            <a:ext cx="1247419" cy="646331"/>
          </a:xfrm>
          <a:prstGeom prst="rect">
            <a:avLst/>
          </a:prstGeom>
          <a:solidFill>
            <a:srgbClr val="0000FF"/>
          </a:solidFill>
          <a:ln>
            <a:noFill/>
          </a:ln>
        </p:spPr>
        <p:txBody>
          <a:bodyPr wrap="square" rtlCol="0">
            <a:spAutoFit/>
          </a:bodyPr>
          <a:lstStyle/>
          <a:p>
            <a:r>
              <a:rPr lang="en-US" sz="3600" b="1" dirty="0" smtClean="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$800</a:t>
            </a:r>
            <a:endParaRPr lang="en-US" sz="36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2" name="TextBox 41"/>
          <p:cNvSpPr txBox="1"/>
          <p:nvPr/>
        </p:nvSpPr>
        <p:spPr>
          <a:xfrm>
            <a:off x="4694892" y="3110097"/>
            <a:ext cx="1247419" cy="646331"/>
          </a:xfrm>
          <a:prstGeom prst="rect">
            <a:avLst/>
          </a:prstGeom>
          <a:solidFill>
            <a:srgbClr val="0000FF"/>
          </a:solidFill>
          <a:ln>
            <a:noFill/>
          </a:ln>
        </p:spPr>
        <p:txBody>
          <a:bodyPr wrap="square" rtlCol="0">
            <a:spAutoFit/>
          </a:bodyPr>
          <a:lstStyle/>
          <a:p>
            <a:r>
              <a:rPr lang="en-US" sz="3600" b="1" dirty="0" smtClean="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$600</a:t>
            </a:r>
            <a:endParaRPr lang="en-US" sz="36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785385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fade">
                                      <p:cBhvr>
                                        <p:cTn id="7" dur="500"/>
                                        <p:tgtEl>
                                          <p:spTgt spid="57"/>
                                        </p:tgtEl>
                                      </p:cBhvr>
                                    </p:animEffect>
                                  </p:childTnLst>
                                </p:cTn>
                              </p:par>
                              <p:par>
                                <p:cTn id="8" presetID="10" presetClass="entr" presetSubtype="0" fill="hold"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fade">
                                      <p:cBhvr>
                                        <p:cTn id="10" dur="500"/>
                                        <p:tgtEl>
                                          <p:spTgt spid="2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fade">
                                      <p:cBhvr>
                                        <p:cTn id="13" dur="500"/>
                                        <p:tgtEl>
                                          <p:spTgt spid="23"/>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4"/>
                                        </p:tgtEl>
                                        <p:attrNameLst>
                                          <p:attrName>style.visibility</p:attrName>
                                        </p:attrNameLst>
                                      </p:cBhvr>
                                      <p:to>
                                        <p:strVal val="visible"/>
                                      </p:to>
                                    </p:set>
                                    <p:animEffect transition="in" filter="fade">
                                      <p:cBhvr>
                                        <p:cTn id="16" dur="500"/>
                                        <p:tgtEl>
                                          <p:spTgt spid="2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fade">
                                      <p:cBhvr>
                                        <p:cTn id="19" dur="500"/>
                                        <p:tgtEl>
                                          <p:spTgt spid="25"/>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fade">
                                      <p:cBhvr>
                                        <p:cTn id="22" dur="500"/>
                                        <p:tgtEl>
                                          <p:spTgt spid="26"/>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7"/>
                                        </p:tgtEl>
                                        <p:attrNameLst>
                                          <p:attrName>style.visibility</p:attrName>
                                        </p:attrNameLst>
                                      </p:cBhvr>
                                      <p:to>
                                        <p:strVal val="visible"/>
                                      </p:to>
                                    </p:set>
                                    <p:animEffect transition="in" filter="fade">
                                      <p:cBhvr>
                                        <p:cTn id="25" dur="500"/>
                                        <p:tgtEl>
                                          <p:spTgt spid="27"/>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8"/>
                                        </p:tgtEl>
                                        <p:attrNameLst>
                                          <p:attrName>style.visibility</p:attrName>
                                        </p:attrNameLst>
                                      </p:cBhvr>
                                      <p:to>
                                        <p:strVal val="visible"/>
                                      </p:to>
                                    </p:set>
                                    <p:animEffect transition="in" filter="fade">
                                      <p:cBhvr>
                                        <p:cTn id="28" dur="500"/>
                                        <p:tgtEl>
                                          <p:spTgt spid="28"/>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9"/>
                                        </p:tgtEl>
                                        <p:attrNameLst>
                                          <p:attrName>style.visibility</p:attrName>
                                        </p:attrNameLst>
                                      </p:cBhvr>
                                      <p:to>
                                        <p:strVal val="visible"/>
                                      </p:to>
                                    </p:set>
                                    <p:animEffect transition="in" filter="fade">
                                      <p:cBhvr>
                                        <p:cTn id="31" dur="500"/>
                                        <p:tgtEl>
                                          <p:spTgt spid="29"/>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0"/>
                                        </p:tgtEl>
                                        <p:attrNameLst>
                                          <p:attrName>style.visibility</p:attrName>
                                        </p:attrNameLst>
                                      </p:cBhvr>
                                      <p:to>
                                        <p:strVal val="visible"/>
                                      </p:to>
                                    </p:set>
                                    <p:animEffect transition="in" filter="fade">
                                      <p:cBhvr>
                                        <p:cTn id="34" dur="500"/>
                                        <p:tgtEl>
                                          <p:spTgt spid="30"/>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58"/>
                                        </p:tgtEl>
                                        <p:attrNameLst>
                                          <p:attrName>style.visibility</p:attrName>
                                        </p:attrNameLst>
                                      </p:cBhvr>
                                      <p:to>
                                        <p:strVal val="visible"/>
                                      </p:to>
                                    </p:set>
                                    <p:animEffect transition="in" filter="fade">
                                      <p:cBhvr>
                                        <p:cTn id="37" dur="500"/>
                                        <p:tgtEl>
                                          <p:spTgt spid="58"/>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31"/>
                                        </p:tgtEl>
                                        <p:attrNameLst>
                                          <p:attrName>style.visibility</p:attrName>
                                        </p:attrNameLst>
                                      </p:cBhvr>
                                      <p:to>
                                        <p:strVal val="visible"/>
                                      </p:to>
                                    </p:set>
                                    <p:animEffect transition="in" filter="fade">
                                      <p:cBhvr>
                                        <p:cTn id="40" dur="500"/>
                                        <p:tgtEl>
                                          <p:spTgt spid="31"/>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32"/>
                                        </p:tgtEl>
                                        <p:attrNameLst>
                                          <p:attrName>style.visibility</p:attrName>
                                        </p:attrNameLst>
                                      </p:cBhvr>
                                      <p:to>
                                        <p:strVal val="visible"/>
                                      </p:to>
                                    </p:set>
                                    <p:animEffect transition="in" filter="fade">
                                      <p:cBhvr>
                                        <p:cTn id="43" dur="500"/>
                                        <p:tgtEl>
                                          <p:spTgt spid="32"/>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fade">
                                      <p:cBhvr>
                                        <p:cTn id="46" dur="500"/>
                                        <p:tgtEl>
                                          <p:spTgt spid="33"/>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34"/>
                                        </p:tgtEl>
                                        <p:attrNameLst>
                                          <p:attrName>style.visibility</p:attrName>
                                        </p:attrNameLst>
                                      </p:cBhvr>
                                      <p:to>
                                        <p:strVal val="visible"/>
                                      </p:to>
                                    </p:set>
                                    <p:animEffect transition="in" filter="fade">
                                      <p:cBhvr>
                                        <p:cTn id="49" dur="500"/>
                                        <p:tgtEl>
                                          <p:spTgt spid="34"/>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35"/>
                                        </p:tgtEl>
                                        <p:attrNameLst>
                                          <p:attrName>style.visibility</p:attrName>
                                        </p:attrNameLst>
                                      </p:cBhvr>
                                      <p:to>
                                        <p:strVal val="visible"/>
                                      </p:to>
                                    </p:set>
                                    <p:animEffect transition="in" filter="fade">
                                      <p:cBhvr>
                                        <p:cTn id="52" dur="500"/>
                                        <p:tgtEl>
                                          <p:spTgt spid="35"/>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36"/>
                                        </p:tgtEl>
                                        <p:attrNameLst>
                                          <p:attrName>style.visibility</p:attrName>
                                        </p:attrNameLst>
                                      </p:cBhvr>
                                      <p:to>
                                        <p:strVal val="visible"/>
                                      </p:to>
                                    </p:set>
                                    <p:animEffect transition="in" filter="fade">
                                      <p:cBhvr>
                                        <p:cTn id="55" dur="500"/>
                                        <p:tgtEl>
                                          <p:spTgt spid="36"/>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37"/>
                                        </p:tgtEl>
                                        <p:attrNameLst>
                                          <p:attrName>style.visibility</p:attrName>
                                        </p:attrNameLst>
                                      </p:cBhvr>
                                      <p:to>
                                        <p:strVal val="visible"/>
                                      </p:to>
                                    </p:set>
                                    <p:animEffect transition="in" filter="fade">
                                      <p:cBhvr>
                                        <p:cTn id="58" dur="500"/>
                                        <p:tgtEl>
                                          <p:spTgt spid="37"/>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38"/>
                                        </p:tgtEl>
                                        <p:attrNameLst>
                                          <p:attrName>style.visibility</p:attrName>
                                        </p:attrNameLst>
                                      </p:cBhvr>
                                      <p:to>
                                        <p:strVal val="visible"/>
                                      </p:to>
                                    </p:set>
                                    <p:animEffect transition="in" filter="fade">
                                      <p:cBhvr>
                                        <p:cTn id="61" dur="500"/>
                                        <p:tgtEl>
                                          <p:spTgt spid="38"/>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39"/>
                                        </p:tgtEl>
                                        <p:attrNameLst>
                                          <p:attrName>style.visibility</p:attrName>
                                        </p:attrNameLst>
                                      </p:cBhvr>
                                      <p:to>
                                        <p:strVal val="visible"/>
                                      </p:to>
                                    </p:set>
                                    <p:animEffect transition="in" filter="fade">
                                      <p:cBhvr>
                                        <p:cTn id="64" dur="500"/>
                                        <p:tgtEl>
                                          <p:spTgt spid="39"/>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40"/>
                                        </p:tgtEl>
                                        <p:attrNameLst>
                                          <p:attrName>style.visibility</p:attrName>
                                        </p:attrNameLst>
                                      </p:cBhvr>
                                      <p:to>
                                        <p:strVal val="visible"/>
                                      </p:to>
                                    </p:set>
                                    <p:animEffect transition="in" filter="fade">
                                      <p:cBhvr>
                                        <p:cTn id="67" dur="500"/>
                                        <p:tgtEl>
                                          <p:spTgt spid="40"/>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41"/>
                                        </p:tgtEl>
                                        <p:attrNameLst>
                                          <p:attrName>style.visibility</p:attrName>
                                        </p:attrNameLst>
                                      </p:cBhvr>
                                      <p:to>
                                        <p:strVal val="visible"/>
                                      </p:to>
                                    </p:set>
                                    <p:animEffect transition="in" filter="fade">
                                      <p:cBhvr>
                                        <p:cTn id="70" dur="500"/>
                                        <p:tgtEl>
                                          <p:spTgt spid="41"/>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42"/>
                                        </p:tgtEl>
                                        <p:attrNameLst>
                                          <p:attrName>style.visibility</p:attrName>
                                        </p:attrNameLst>
                                      </p:cBhvr>
                                      <p:to>
                                        <p:strVal val="visible"/>
                                      </p:to>
                                    </p:set>
                                    <p:animEffect transition="in" filter="fade">
                                      <p:cBhvr>
                                        <p:cTn id="73" dur="500"/>
                                        <p:tgtEl>
                                          <p:spTgt spid="42"/>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43"/>
                                        </p:tgtEl>
                                        <p:attrNameLst>
                                          <p:attrName>style.visibility</p:attrName>
                                        </p:attrNameLst>
                                      </p:cBhvr>
                                      <p:to>
                                        <p:strVal val="visible"/>
                                      </p:to>
                                    </p:set>
                                    <p:animEffect transition="in" filter="fade">
                                      <p:cBhvr>
                                        <p:cTn id="76" dur="500"/>
                                        <p:tgtEl>
                                          <p:spTgt spid="43"/>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44"/>
                                        </p:tgtEl>
                                        <p:attrNameLst>
                                          <p:attrName>style.visibility</p:attrName>
                                        </p:attrNameLst>
                                      </p:cBhvr>
                                      <p:to>
                                        <p:strVal val="visible"/>
                                      </p:to>
                                    </p:set>
                                    <p:animEffect transition="in" filter="fade">
                                      <p:cBhvr>
                                        <p:cTn id="79" dur="500"/>
                                        <p:tgtEl>
                                          <p:spTgt spid="44"/>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59"/>
                                        </p:tgtEl>
                                        <p:attrNameLst>
                                          <p:attrName>style.visibility</p:attrName>
                                        </p:attrNameLst>
                                      </p:cBhvr>
                                      <p:to>
                                        <p:strVal val="visible"/>
                                      </p:to>
                                    </p:set>
                                    <p:animEffect transition="in" filter="fade">
                                      <p:cBhvr>
                                        <p:cTn id="82" dur="500"/>
                                        <p:tgtEl>
                                          <p:spTgt spid="59"/>
                                        </p:tgtEl>
                                      </p:cBhvr>
                                    </p:animEffect>
                                  </p:childTnLst>
                                </p:cTn>
                              </p:par>
                              <p:par>
                                <p:cTn id="83" presetID="10" presetClass="entr" presetSubtype="0" fill="hold" grpId="0" nodeType="withEffect">
                                  <p:stCondLst>
                                    <p:cond delay="0"/>
                                  </p:stCondLst>
                                  <p:childTnLst>
                                    <p:set>
                                      <p:cBhvr>
                                        <p:cTn id="84" dur="1" fill="hold">
                                          <p:stCondLst>
                                            <p:cond delay="0"/>
                                          </p:stCondLst>
                                        </p:cTn>
                                        <p:tgtEl>
                                          <p:spTgt spid="45"/>
                                        </p:tgtEl>
                                        <p:attrNameLst>
                                          <p:attrName>style.visibility</p:attrName>
                                        </p:attrNameLst>
                                      </p:cBhvr>
                                      <p:to>
                                        <p:strVal val="visible"/>
                                      </p:to>
                                    </p:set>
                                    <p:animEffect transition="in" filter="fade">
                                      <p:cBhvr>
                                        <p:cTn id="85" dur="500"/>
                                        <p:tgtEl>
                                          <p:spTgt spid="45"/>
                                        </p:tgtEl>
                                      </p:cBhvr>
                                    </p:animEffect>
                                  </p:childTnLst>
                                </p:cTn>
                              </p:par>
                              <p:par>
                                <p:cTn id="86" presetID="10" presetClass="entr" presetSubtype="0" fill="hold" grpId="0" nodeType="withEffect">
                                  <p:stCondLst>
                                    <p:cond delay="0"/>
                                  </p:stCondLst>
                                  <p:childTnLst>
                                    <p:set>
                                      <p:cBhvr>
                                        <p:cTn id="87" dur="1" fill="hold">
                                          <p:stCondLst>
                                            <p:cond delay="0"/>
                                          </p:stCondLst>
                                        </p:cTn>
                                        <p:tgtEl>
                                          <p:spTgt spid="46"/>
                                        </p:tgtEl>
                                        <p:attrNameLst>
                                          <p:attrName>style.visibility</p:attrName>
                                        </p:attrNameLst>
                                      </p:cBhvr>
                                      <p:to>
                                        <p:strVal val="visible"/>
                                      </p:to>
                                    </p:set>
                                    <p:animEffect transition="in" filter="fade">
                                      <p:cBhvr>
                                        <p:cTn id="88" dur="500"/>
                                        <p:tgtEl>
                                          <p:spTgt spid="46"/>
                                        </p:tgtEl>
                                      </p:cBhvr>
                                    </p:animEffect>
                                  </p:childTnLst>
                                </p:cTn>
                              </p:par>
                              <p:par>
                                <p:cTn id="89" presetID="10" presetClass="entr" presetSubtype="0" fill="hold" grpId="0" nodeType="withEffect">
                                  <p:stCondLst>
                                    <p:cond delay="0"/>
                                  </p:stCondLst>
                                  <p:childTnLst>
                                    <p:set>
                                      <p:cBhvr>
                                        <p:cTn id="90" dur="1" fill="hold">
                                          <p:stCondLst>
                                            <p:cond delay="0"/>
                                          </p:stCondLst>
                                        </p:cTn>
                                        <p:tgtEl>
                                          <p:spTgt spid="47"/>
                                        </p:tgtEl>
                                        <p:attrNameLst>
                                          <p:attrName>style.visibility</p:attrName>
                                        </p:attrNameLst>
                                      </p:cBhvr>
                                      <p:to>
                                        <p:strVal val="visible"/>
                                      </p:to>
                                    </p:set>
                                    <p:animEffect transition="in" filter="fade">
                                      <p:cBhvr>
                                        <p:cTn id="91" dur="500"/>
                                        <p:tgtEl>
                                          <p:spTgt spid="47"/>
                                        </p:tgtEl>
                                      </p:cBhvr>
                                    </p:animEffect>
                                  </p:childTnLst>
                                </p:cTn>
                              </p:par>
                              <p:par>
                                <p:cTn id="92" presetID="10" presetClass="entr" presetSubtype="0" fill="hold" grpId="0" nodeType="withEffect">
                                  <p:stCondLst>
                                    <p:cond delay="0"/>
                                  </p:stCondLst>
                                  <p:childTnLst>
                                    <p:set>
                                      <p:cBhvr>
                                        <p:cTn id="93" dur="1" fill="hold">
                                          <p:stCondLst>
                                            <p:cond delay="0"/>
                                          </p:stCondLst>
                                        </p:cTn>
                                        <p:tgtEl>
                                          <p:spTgt spid="48"/>
                                        </p:tgtEl>
                                        <p:attrNameLst>
                                          <p:attrName>style.visibility</p:attrName>
                                        </p:attrNameLst>
                                      </p:cBhvr>
                                      <p:to>
                                        <p:strVal val="visible"/>
                                      </p:to>
                                    </p:set>
                                    <p:animEffect transition="in" filter="fade">
                                      <p:cBhvr>
                                        <p:cTn id="94" dur="500"/>
                                        <p:tgtEl>
                                          <p:spTgt spid="48"/>
                                        </p:tgtEl>
                                      </p:cBhvr>
                                    </p:animEffect>
                                  </p:childTnLst>
                                </p:cTn>
                              </p:par>
                              <p:par>
                                <p:cTn id="95" presetID="10" presetClass="entr" presetSubtype="0" fill="hold" grpId="0" nodeType="withEffect">
                                  <p:stCondLst>
                                    <p:cond delay="0"/>
                                  </p:stCondLst>
                                  <p:childTnLst>
                                    <p:set>
                                      <p:cBhvr>
                                        <p:cTn id="96" dur="1" fill="hold">
                                          <p:stCondLst>
                                            <p:cond delay="0"/>
                                          </p:stCondLst>
                                        </p:cTn>
                                        <p:tgtEl>
                                          <p:spTgt spid="49"/>
                                        </p:tgtEl>
                                        <p:attrNameLst>
                                          <p:attrName>style.visibility</p:attrName>
                                        </p:attrNameLst>
                                      </p:cBhvr>
                                      <p:to>
                                        <p:strVal val="visible"/>
                                      </p:to>
                                    </p:set>
                                    <p:animEffect transition="in" filter="fade">
                                      <p:cBhvr>
                                        <p:cTn id="97" dur="500"/>
                                        <p:tgtEl>
                                          <p:spTgt spid="49"/>
                                        </p:tgtEl>
                                      </p:cBhvr>
                                    </p:animEffect>
                                  </p:childTnLst>
                                </p:cTn>
                              </p:par>
                              <p:par>
                                <p:cTn id="98" presetID="10" presetClass="entr" presetSubtype="0" fill="hold" grpId="0" nodeType="withEffect">
                                  <p:stCondLst>
                                    <p:cond delay="0"/>
                                  </p:stCondLst>
                                  <p:childTnLst>
                                    <p:set>
                                      <p:cBhvr>
                                        <p:cTn id="99" dur="1" fill="hold">
                                          <p:stCondLst>
                                            <p:cond delay="0"/>
                                          </p:stCondLst>
                                        </p:cTn>
                                        <p:tgtEl>
                                          <p:spTgt spid="50"/>
                                        </p:tgtEl>
                                        <p:attrNameLst>
                                          <p:attrName>style.visibility</p:attrName>
                                        </p:attrNameLst>
                                      </p:cBhvr>
                                      <p:to>
                                        <p:strVal val="visible"/>
                                      </p:to>
                                    </p:set>
                                    <p:animEffect transition="in" filter="fade">
                                      <p:cBhvr>
                                        <p:cTn id="100" dur="500"/>
                                        <p:tgtEl>
                                          <p:spTgt spid="50"/>
                                        </p:tgtEl>
                                      </p:cBhvr>
                                    </p:animEffect>
                                  </p:childTnLst>
                                </p:cTn>
                              </p:par>
                              <p:par>
                                <p:cTn id="101" presetID="10" presetClass="entr" presetSubtype="0" fill="hold" grpId="0" nodeType="withEffect">
                                  <p:stCondLst>
                                    <p:cond delay="0"/>
                                  </p:stCondLst>
                                  <p:childTnLst>
                                    <p:set>
                                      <p:cBhvr>
                                        <p:cTn id="102" dur="1" fill="hold">
                                          <p:stCondLst>
                                            <p:cond delay="0"/>
                                          </p:stCondLst>
                                        </p:cTn>
                                        <p:tgtEl>
                                          <p:spTgt spid="51"/>
                                        </p:tgtEl>
                                        <p:attrNameLst>
                                          <p:attrName>style.visibility</p:attrName>
                                        </p:attrNameLst>
                                      </p:cBhvr>
                                      <p:to>
                                        <p:strVal val="visible"/>
                                      </p:to>
                                    </p:set>
                                    <p:animEffect transition="in" filter="fade">
                                      <p:cBhvr>
                                        <p:cTn id="103" dur="500"/>
                                        <p:tgtEl>
                                          <p:spTgt spid="51"/>
                                        </p:tgtEl>
                                      </p:cBhvr>
                                    </p:animEffect>
                                  </p:childTnLst>
                                </p:cTn>
                              </p:par>
                              <p:par>
                                <p:cTn id="104" presetID="10" presetClass="entr" presetSubtype="0" fill="hold" grpId="0" nodeType="withEffect">
                                  <p:stCondLst>
                                    <p:cond delay="0"/>
                                  </p:stCondLst>
                                  <p:childTnLst>
                                    <p:set>
                                      <p:cBhvr>
                                        <p:cTn id="105" dur="1" fill="hold">
                                          <p:stCondLst>
                                            <p:cond delay="0"/>
                                          </p:stCondLst>
                                        </p:cTn>
                                        <p:tgtEl>
                                          <p:spTgt spid="52"/>
                                        </p:tgtEl>
                                        <p:attrNameLst>
                                          <p:attrName>style.visibility</p:attrName>
                                        </p:attrNameLst>
                                      </p:cBhvr>
                                      <p:to>
                                        <p:strVal val="visible"/>
                                      </p:to>
                                    </p:set>
                                    <p:animEffect transition="in" filter="fade">
                                      <p:cBhvr>
                                        <p:cTn id="106" dur="500"/>
                                        <p:tgtEl>
                                          <p:spTgt spid="52"/>
                                        </p:tgtEl>
                                      </p:cBhvr>
                                    </p:animEffect>
                                  </p:childTnLst>
                                </p:cTn>
                              </p:par>
                              <p:par>
                                <p:cTn id="107" presetID="10" presetClass="entr" presetSubtype="0" fill="hold" grpId="0" nodeType="withEffect">
                                  <p:stCondLst>
                                    <p:cond delay="0"/>
                                  </p:stCondLst>
                                  <p:childTnLst>
                                    <p:set>
                                      <p:cBhvr>
                                        <p:cTn id="108" dur="1" fill="hold">
                                          <p:stCondLst>
                                            <p:cond delay="0"/>
                                          </p:stCondLst>
                                        </p:cTn>
                                        <p:tgtEl>
                                          <p:spTgt spid="53"/>
                                        </p:tgtEl>
                                        <p:attrNameLst>
                                          <p:attrName>style.visibility</p:attrName>
                                        </p:attrNameLst>
                                      </p:cBhvr>
                                      <p:to>
                                        <p:strVal val="visible"/>
                                      </p:to>
                                    </p:set>
                                    <p:animEffect transition="in" filter="fade">
                                      <p:cBhvr>
                                        <p:cTn id="109" dur="500"/>
                                        <p:tgtEl>
                                          <p:spTgt spid="53"/>
                                        </p:tgtEl>
                                      </p:cBhvr>
                                    </p:animEffect>
                                  </p:childTnLst>
                                </p:cTn>
                              </p:par>
                              <p:par>
                                <p:cTn id="110" presetID="10" presetClass="entr" presetSubtype="0" fill="hold" grpId="0" nodeType="withEffect">
                                  <p:stCondLst>
                                    <p:cond delay="0"/>
                                  </p:stCondLst>
                                  <p:childTnLst>
                                    <p:set>
                                      <p:cBhvr>
                                        <p:cTn id="111" dur="1" fill="hold">
                                          <p:stCondLst>
                                            <p:cond delay="0"/>
                                          </p:stCondLst>
                                        </p:cTn>
                                        <p:tgtEl>
                                          <p:spTgt spid="54"/>
                                        </p:tgtEl>
                                        <p:attrNameLst>
                                          <p:attrName>style.visibility</p:attrName>
                                        </p:attrNameLst>
                                      </p:cBhvr>
                                      <p:to>
                                        <p:strVal val="visible"/>
                                      </p:to>
                                    </p:set>
                                    <p:animEffect transition="in" filter="fade">
                                      <p:cBhvr>
                                        <p:cTn id="112" dur="500"/>
                                        <p:tgtEl>
                                          <p:spTgt spid="54"/>
                                        </p:tgtEl>
                                      </p:cBhvr>
                                    </p:animEffect>
                                  </p:childTnLst>
                                </p:cTn>
                              </p:par>
                              <p:par>
                                <p:cTn id="113" presetID="10" presetClass="entr" presetSubtype="0" fill="hold" grpId="0" nodeType="withEffect">
                                  <p:stCondLst>
                                    <p:cond delay="0"/>
                                  </p:stCondLst>
                                  <p:childTnLst>
                                    <p:set>
                                      <p:cBhvr>
                                        <p:cTn id="114" dur="1" fill="hold">
                                          <p:stCondLst>
                                            <p:cond delay="0"/>
                                          </p:stCondLst>
                                        </p:cTn>
                                        <p:tgtEl>
                                          <p:spTgt spid="55"/>
                                        </p:tgtEl>
                                        <p:attrNameLst>
                                          <p:attrName>style.visibility</p:attrName>
                                        </p:attrNameLst>
                                      </p:cBhvr>
                                      <p:to>
                                        <p:strVal val="visible"/>
                                      </p:to>
                                    </p:set>
                                    <p:animEffect transition="in" filter="fade">
                                      <p:cBhvr>
                                        <p:cTn id="115" dur="500"/>
                                        <p:tgtEl>
                                          <p:spTgt spid="55"/>
                                        </p:tgtEl>
                                      </p:cBhvr>
                                    </p:animEffect>
                                  </p:childTnLst>
                                </p:cTn>
                              </p:par>
                            </p:childTnLst>
                          </p:cTn>
                        </p:par>
                      </p:childTnLst>
                    </p:cTn>
                  </p:par>
                  <p:par>
                    <p:cTn id="116" fill="hold">
                      <p:stCondLst>
                        <p:cond delay="indefinite"/>
                      </p:stCondLst>
                      <p:childTnLst>
                        <p:par>
                          <p:cTn id="117" fill="hold">
                            <p:stCondLst>
                              <p:cond delay="0"/>
                            </p:stCondLst>
                            <p:childTnLst>
                              <p:par>
                                <p:cTn id="118" presetID="17" presetClass="exit" presetSubtype="10" fill="hold" grpId="2" nodeType="clickEffect">
                                  <p:stCondLst>
                                    <p:cond delay="0"/>
                                  </p:stCondLst>
                                  <p:childTnLst>
                                    <p:anim calcmode="lin" valueType="num">
                                      <p:cBhvr>
                                        <p:cTn id="119" dur="500"/>
                                        <p:tgtEl>
                                          <p:spTgt spid="42"/>
                                        </p:tgtEl>
                                        <p:attrNameLst>
                                          <p:attrName>ppt_w</p:attrName>
                                        </p:attrNameLst>
                                      </p:cBhvr>
                                      <p:tavLst>
                                        <p:tav tm="0">
                                          <p:val>
                                            <p:strVal val="ppt_w"/>
                                          </p:val>
                                        </p:tav>
                                        <p:tav tm="100000">
                                          <p:val>
                                            <p:fltVal val="0"/>
                                          </p:val>
                                        </p:tav>
                                      </p:tavLst>
                                    </p:anim>
                                    <p:anim calcmode="lin" valueType="num">
                                      <p:cBhvr>
                                        <p:cTn id="120" dur="500"/>
                                        <p:tgtEl>
                                          <p:spTgt spid="42"/>
                                        </p:tgtEl>
                                        <p:attrNameLst>
                                          <p:attrName>ppt_h</p:attrName>
                                        </p:attrNameLst>
                                      </p:cBhvr>
                                      <p:tavLst>
                                        <p:tav tm="0">
                                          <p:val>
                                            <p:strVal val="ppt_h"/>
                                          </p:val>
                                        </p:tav>
                                        <p:tav tm="100000">
                                          <p:val>
                                            <p:strVal val="ppt_h"/>
                                          </p:val>
                                        </p:tav>
                                      </p:tavLst>
                                    </p:anim>
                                    <p:set>
                                      <p:cBhvr>
                                        <p:cTn id="121" dur="1" fill="hold">
                                          <p:stCondLst>
                                            <p:cond delay="499"/>
                                          </p:stCondLst>
                                        </p:cTn>
                                        <p:tgtEl>
                                          <p:spTgt spid="42"/>
                                        </p:tgtEl>
                                        <p:attrNameLst>
                                          <p:attrName>style.visibility</p:attrName>
                                        </p:attrNameLst>
                                      </p:cBhvr>
                                      <p:to>
                                        <p:strVal val="hidden"/>
                                      </p:to>
                                    </p:set>
                                  </p:childTnLst>
                                </p:cTn>
                              </p:par>
                            </p:childTnLst>
                          </p:cTn>
                        </p:par>
                        <p:par>
                          <p:cTn id="122" fill="hold">
                            <p:stCondLst>
                              <p:cond delay="500"/>
                            </p:stCondLst>
                            <p:childTnLst>
                              <p:par>
                                <p:cTn id="123" presetID="17" presetClass="entr" presetSubtype="10" fill="hold" grpId="0" nodeType="afterEffect">
                                  <p:stCondLst>
                                    <p:cond delay="0"/>
                                  </p:stCondLst>
                                  <p:childTnLst>
                                    <p:set>
                                      <p:cBhvr>
                                        <p:cTn id="124" dur="1" fill="hold">
                                          <p:stCondLst>
                                            <p:cond delay="0"/>
                                          </p:stCondLst>
                                        </p:cTn>
                                        <p:tgtEl>
                                          <p:spTgt spid="56"/>
                                        </p:tgtEl>
                                        <p:attrNameLst>
                                          <p:attrName>style.visibility</p:attrName>
                                        </p:attrNameLst>
                                      </p:cBhvr>
                                      <p:to>
                                        <p:strVal val="visible"/>
                                      </p:to>
                                    </p:set>
                                    <p:anim calcmode="lin" valueType="num">
                                      <p:cBhvr>
                                        <p:cTn id="125" dur="500" fill="hold"/>
                                        <p:tgtEl>
                                          <p:spTgt spid="56"/>
                                        </p:tgtEl>
                                        <p:attrNameLst>
                                          <p:attrName>ppt_w</p:attrName>
                                        </p:attrNameLst>
                                      </p:cBhvr>
                                      <p:tavLst>
                                        <p:tav tm="0">
                                          <p:val>
                                            <p:fltVal val="0"/>
                                          </p:val>
                                        </p:tav>
                                        <p:tav tm="100000">
                                          <p:val>
                                            <p:strVal val="#ppt_w"/>
                                          </p:val>
                                        </p:tav>
                                      </p:tavLst>
                                    </p:anim>
                                    <p:anim calcmode="lin" valueType="num">
                                      <p:cBhvr>
                                        <p:cTn id="126" dur="500" fill="hold"/>
                                        <p:tgtEl>
                                          <p:spTgt spid="56"/>
                                        </p:tgtEl>
                                        <p:attrNameLst>
                                          <p:attrName>ppt_h</p:attrName>
                                        </p:attrNameLst>
                                      </p:cBhvr>
                                      <p:tavLst>
                                        <p:tav tm="0">
                                          <p:val>
                                            <p:strVal val="#ppt_h"/>
                                          </p:val>
                                        </p:tav>
                                        <p:tav tm="100000">
                                          <p:val>
                                            <p:strVal val="#ppt_h"/>
                                          </p:val>
                                        </p:tav>
                                      </p:tavLst>
                                    </p:anim>
                                  </p:childTnLst>
                                </p:cTn>
                              </p:par>
                            </p:childTnLst>
                          </p:cTn>
                        </p:par>
                      </p:childTnLst>
                    </p:cTn>
                  </p:par>
                  <p:par>
                    <p:cTn id="127" fill="hold">
                      <p:stCondLst>
                        <p:cond delay="indefinite"/>
                      </p:stCondLst>
                      <p:childTnLst>
                        <p:par>
                          <p:cTn id="128" fill="hold">
                            <p:stCondLst>
                              <p:cond delay="0"/>
                            </p:stCondLst>
                            <p:childTnLst>
                              <p:par>
                                <p:cTn id="129" presetID="10" presetClass="exit" presetSubtype="0" fill="hold" nodeType="clickEffect">
                                  <p:stCondLst>
                                    <p:cond delay="0"/>
                                  </p:stCondLst>
                                  <p:childTnLst>
                                    <p:animEffect transition="out" filter="fade">
                                      <p:cBhvr>
                                        <p:cTn id="130" dur="500"/>
                                        <p:tgtEl>
                                          <p:spTgt spid="22"/>
                                        </p:tgtEl>
                                      </p:cBhvr>
                                    </p:animEffect>
                                    <p:set>
                                      <p:cBhvr>
                                        <p:cTn id="131" dur="1" fill="hold">
                                          <p:stCondLst>
                                            <p:cond delay="499"/>
                                          </p:stCondLst>
                                        </p:cTn>
                                        <p:tgtEl>
                                          <p:spTgt spid="22"/>
                                        </p:tgtEl>
                                        <p:attrNameLst>
                                          <p:attrName>style.visibility</p:attrName>
                                        </p:attrNameLst>
                                      </p:cBhvr>
                                      <p:to>
                                        <p:strVal val="hidden"/>
                                      </p:to>
                                    </p:set>
                                  </p:childTnLst>
                                </p:cTn>
                              </p:par>
                              <p:par>
                                <p:cTn id="132" presetID="10" presetClass="exit" presetSubtype="0" fill="hold" grpId="1" nodeType="withEffect">
                                  <p:stCondLst>
                                    <p:cond delay="0"/>
                                  </p:stCondLst>
                                  <p:childTnLst>
                                    <p:animEffect transition="out" filter="fade">
                                      <p:cBhvr>
                                        <p:cTn id="133" dur="500"/>
                                        <p:tgtEl>
                                          <p:spTgt spid="23"/>
                                        </p:tgtEl>
                                      </p:cBhvr>
                                    </p:animEffect>
                                    <p:set>
                                      <p:cBhvr>
                                        <p:cTn id="134" dur="1" fill="hold">
                                          <p:stCondLst>
                                            <p:cond delay="499"/>
                                          </p:stCondLst>
                                        </p:cTn>
                                        <p:tgtEl>
                                          <p:spTgt spid="23"/>
                                        </p:tgtEl>
                                        <p:attrNameLst>
                                          <p:attrName>style.visibility</p:attrName>
                                        </p:attrNameLst>
                                      </p:cBhvr>
                                      <p:to>
                                        <p:strVal val="hidden"/>
                                      </p:to>
                                    </p:set>
                                  </p:childTnLst>
                                </p:cTn>
                              </p:par>
                              <p:par>
                                <p:cTn id="135" presetID="10" presetClass="exit" presetSubtype="0" fill="hold" grpId="1" nodeType="withEffect">
                                  <p:stCondLst>
                                    <p:cond delay="0"/>
                                  </p:stCondLst>
                                  <p:childTnLst>
                                    <p:animEffect transition="out" filter="fade">
                                      <p:cBhvr>
                                        <p:cTn id="136" dur="500"/>
                                        <p:tgtEl>
                                          <p:spTgt spid="24"/>
                                        </p:tgtEl>
                                      </p:cBhvr>
                                    </p:animEffect>
                                    <p:set>
                                      <p:cBhvr>
                                        <p:cTn id="137" dur="1" fill="hold">
                                          <p:stCondLst>
                                            <p:cond delay="499"/>
                                          </p:stCondLst>
                                        </p:cTn>
                                        <p:tgtEl>
                                          <p:spTgt spid="24"/>
                                        </p:tgtEl>
                                        <p:attrNameLst>
                                          <p:attrName>style.visibility</p:attrName>
                                        </p:attrNameLst>
                                      </p:cBhvr>
                                      <p:to>
                                        <p:strVal val="hidden"/>
                                      </p:to>
                                    </p:set>
                                  </p:childTnLst>
                                </p:cTn>
                              </p:par>
                              <p:par>
                                <p:cTn id="138" presetID="10" presetClass="exit" presetSubtype="0" fill="hold" grpId="1" nodeType="withEffect">
                                  <p:stCondLst>
                                    <p:cond delay="0"/>
                                  </p:stCondLst>
                                  <p:childTnLst>
                                    <p:animEffect transition="out" filter="fade">
                                      <p:cBhvr>
                                        <p:cTn id="139" dur="500"/>
                                        <p:tgtEl>
                                          <p:spTgt spid="25"/>
                                        </p:tgtEl>
                                      </p:cBhvr>
                                    </p:animEffect>
                                    <p:set>
                                      <p:cBhvr>
                                        <p:cTn id="140" dur="1" fill="hold">
                                          <p:stCondLst>
                                            <p:cond delay="499"/>
                                          </p:stCondLst>
                                        </p:cTn>
                                        <p:tgtEl>
                                          <p:spTgt spid="25"/>
                                        </p:tgtEl>
                                        <p:attrNameLst>
                                          <p:attrName>style.visibility</p:attrName>
                                        </p:attrNameLst>
                                      </p:cBhvr>
                                      <p:to>
                                        <p:strVal val="hidden"/>
                                      </p:to>
                                    </p:set>
                                  </p:childTnLst>
                                </p:cTn>
                              </p:par>
                              <p:par>
                                <p:cTn id="141" presetID="10" presetClass="exit" presetSubtype="0" fill="hold" grpId="1" nodeType="withEffect">
                                  <p:stCondLst>
                                    <p:cond delay="0"/>
                                  </p:stCondLst>
                                  <p:childTnLst>
                                    <p:animEffect transition="out" filter="fade">
                                      <p:cBhvr>
                                        <p:cTn id="142" dur="500"/>
                                        <p:tgtEl>
                                          <p:spTgt spid="26"/>
                                        </p:tgtEl>
                                      </p:cBhvr>
                                    </p:animEffect>
                                    <p:set>
                                      <p:cBhvr>
                                        <p:cTn id="143" dur="1" fill="hold">
                                          <p:stCondLst>
                                            <p:cond delay="499"/>
                                          </p:stCondLst>
                                        </p:cTn>
                                        <p:tgtEl>
                                          <p:spTgt spid="26"/>
                                        </p:tgtEl>
                                        <p:attrNameLst>
                                          <p:attrName>style.visibility</p:attrName>
                                        </p:attrNameLst>
                                      </p:cBhvr>
                                      <p:to>
                                        <p:strVal val="hidden"/>
                                      </p:to>
                                    </p:set>
                                  </p:childTnLst>
                                </p:cTn>
                              </p:par>
                              <p:par>
                                <p:cTn id="144" presetID="10" presetClass="exit" presetSubtype="0" fill="hold" grpId="1" nodeType="withEffect">
                                  <p:stCondLst>
                                    <p:cond delay="0"/>
                                  </p:stCondLst>
                                  <p:childTnLst>
                                    <p:animEffect transition="out" filter="fade">
                                      <p:cBhvr>
                                        <p:cTn id="145" dur="500"/>
                                        <p:tgtEl>
                                          <p:spTgt spid="27"/>
                                        </p:tgtEl>
                                      </p:cBhvr>
                                    </p:animEffect>
                                    <p:set>
                                      <p:cBhvr>
                                        <p:cTn id="146" dur="1" fill="hold">
                                          <p:stCondLst>
                                            <p:cond delay="499"/>
                                          </p:stCondLst>
                                        </p:cTn>
                                        <p:tgtEl>
                                          <p:spTgt spid="27"/>
                                        </p:tgtEl>
                                        <p:attrNameLst>
                                          <p:attrName>style.visibility</p:attrName>
                                        </p:attrNameLst>
                                      </p:cBhvr>
                                      <p:to>
                                        <p:strVal val="hidden"/>
                                      </p:to>
                                    </p:set>
                                  </p:childTnLst>
                                </p:cTn>
                              </p:par>
                              <p:par>
                                <p:cTn id="147" presetID="10" presetClass="exit" presetSubtype="0" fill="hold" grpId="1" nodeType="withEffect">
                                  <p:stCondLst>
                                    <p:cond delay="0"/>
                                  </p:stCondLst>
                                  <p:childTnLst>
                                    <p:animEffect transition="out" filter="fade">
                                      <p:cBhvr>
                                        <p:cTn id="148" dur="500"/>
                                        <p:tgtEl>
                                          <p:spTgt spid="28"/>
                                        </p:tgtEl>
                                      </p:cBhvr>
                                    </p:animEffect>
                                    <p:set>
                                      <p:cBhvr>
                                        <p:cTn id="149" dur="1" fill="hold">
                                          <p:stCondLst>
                                            <p:cond delay="499"/>
                                          </p:stCondLst>
                                        </p:cTn>
                                        <p:tgtEl>
                                          <p:spTgt spid="28"/>
                                        </p:tgtEl>
                                        <p:attrNameLst>
                                          <p:attrName>style.visibility</p:attrName>
                                        </p:attrNameLst>
                                      </p:cBhvr>
                                      <p:to>
                                        <p:strVal val="hidden"/>
                                      </p:to>
                                    </p:set>
                                  </p:childTnLst>
                                </p:cTn>
                              </p:par>
                              <p:par>
                                <p:cTn id="150" presetID="10" presetClass="exit" presetSubtype="0" fill="hold" grpId="1" nodeType="withEffect">
                                  <p:stCondLst>
                                    <p:cond delay="0"/>
                                  </p:stCondLst>
                                  <p:childTnLst>
                                    <p:animEffect transition="out" filter="fade">
                                      <p:cBhvr>
                                        <p:cTn id="151" dur="500"/>
                                        <p:tgtEl>
                                          <p:spTgt spid="29"/>
                                        </p:tgtEl>
                                      </p:cBhvr>
                                    </p:animEffect>
                                    <p:set>
                                      <p:cBhvr>
                                        <p:cTn id="152" dur="1" fill="hold">
                                          <p:stCondLst>
                                            <p:cond delay="499"/>
                                          </p:stCondLst>
                                        </p:cTn>
                                        <p:tgtEl>
                                          <p:spTgt spid="29"/>
                                        </p:tgtEl>
                                        <p:attrNameLst>
                                          <p:attrName>style.visibility</p:attrName>
                                        </p:attrNameLst>
                                      </p:cBhvr>
                                      <p:to>
                                        <p:strVal val="hidden"/>
                                      </p:to>
                                    </p:set>
                                  </p:childTnLst>
                                </p:cTn>
                              </p:par>
                              <p:par>
                                <p:cTn id="153" presetID="10" presetClass="exit" presetSubtype="0" fill="hold" grpId="1" nodeType="withEffect">
                                  <p:stCondLst>
                                    <p:cond delay="0"/>
                                  </p:stCondLst>
                                  <p:childTnLst>
                                    <p:animEffect transition="out" filter="fade">
                                      <p:cBhvr>
                                        <p:cTn id="154" dur="500"/>
                                        <p:tgtEl>
                                          <p:spTgt spid="30"/>
                                        </p:tgtEl>
                                      </p:cBhvr>
                                    </p:animEffect>
                                    <p:set>
                                      <p:cBhvr>
                                        <p:cTn id="155" dur="1" fill="hold">
                                          <p:stCondLst>
                                            <p:cond delay="499"/>
                                          </p:stCondLst>
                                        </p:cTn>
                                        <p:tgtEl>
                                          <p:spTgt spid="30"/>
                                        </p:tgtEl>
                                        <p:attrNameLst>
                                          <p:attrName>style.visibility</p:attrName>
                                        </p:attrNameLst>
                                      </p:cBhvr>
                                      <p:to>
                                        <p:strVal val="hidden"/>
                                      </p:to>
                                    </p:set>
                                  </p:childTnLst>
                                </p:cTn>
                              </p:par>
                              <p:par>
                                <p:cTn id="156" presetID="10" presetClass="exit" presetSubtype="0" fill="hold" grpId="1" nodeType="withEffect">
                                  <p:stCondLst>
                                    <p:cond delay="0"/>
                                  </p:stCondLst>
                                  <p:childTnLst>
                                    <p:animEffect transition="out" filter="fade">
                                      <p:cBhvr>
                                        <p:cTn id="157" dur="500"/>
                                        <p:tgtEl>
                                          <p:spTgt spid="58"/>
                                        </p:tgtEl>
                                      </p:cBhvr>
                                    </p:animEffect>
                                    <p:set>
                                      <p:cBhvr>
                                        <p:cTn id="158" dur="1" fill="hold">
                                          <p:stCondLst>
                                            <p:cond delay="499"/>
                                          </p:stCondLst>
                                        </p:cTn>
                                        <p:tgtEl>
                                          <p:spTgt spid="58"/>
                                        </p:tgtEl>
                                        <p:attrNameLst>
                                          <p:attrName>style.visibility</p:attrName>
                                        </p:attrNameLst>
                                      </p:cBhvr>
                                      <p:to>
                                        <p:strVal val="hidden"/>
                                      </p:to>
                                    </p:set>
                                  </p:childTnLst>
                                </p:cTn>
                              </p:par>
                              <p:par>
                                <p:cTn id="159" presetID="10" presetClass="exit" presetSubtype="0" fill="hold" grpId="1" nodeType="withEffect">
                                  <p:stCondLst>
                                    <p:cond delay="0"/>
                                  </p:stCondLst>
                                  <p:childTnLst>
                                    <p:animEffect transition="out" filter="fade">
                                      <p:cBhvr>
                                        <p:cTn id="160" dur="500"/>
                                        <p:tgtEl>
                                          <p:spTgt spid="31"/>
                                        </p:tgtEl>
                                      </p:cBhvr>
                                    </p:animEffect>
                                    <p:set>
                                      <p:cBhvr>
                                        <p:cTn id="161" dur="1" fill="hold">
                                          <p:stCondLst>
                                            <p:cond delay="499"/>
                                          </p:stCondLst>
                                        </p:cTn>
                                        <p:tgtEl>
                                          <p:spTgt spid="31"/>
                                        </p:tgtEl>
                                        <p:attrNameLst>
                                          <p:attrName>style.visibility</p:attrName>
                                        </p:attrNameLst>
                                      </p:cBhvr>
                                      <p:to>
                                        <p:strVal val="hidden"/>
                                      </p:to>
                                    </p:set>
                                  </p:childTnLst>
                                </p:cTn>
                              </p:par>
                              <p:par>
                                <p:cTn id="162" presetID="10" presetClass="exit" presetSubtype="0" fill="hold" grpId="1" nodeType="withEffect">
                                  <p:stCondLst>
                                    <p:cond delay="0"/>
                                  </p:stCondLst>
                                  <p:childTnLst>
                                    <p:animEffect transition="out" filter="fade">
                                      <p:cBhvr>
                                        <p:cTn id="163" dur="500"/>
                                        <p:tgtEl>
                                          <p:spTgt spid="32"/>
                                        </p:tgtEl>
                                      </p:cBhvr>
                                    </p:animEffect>
                                    <p:set>
                                      <p:cBhvr>
                                        <p:cTn id="164" dur="1" fill="hold">
                                          <p:stCondLst>
                                            <p:cond delay="499"/>
                                          </p:stCondLst>
                                        </p:cTn>
                                        <p:tgtEl>
                                          <p:spTgt spid="32"/>
                                        </p:tgtEl>
                                        <p:attrNameLst>
                                          <p:attrName>style.visibility</p:attrName>
                                        </p:attrNameLst>
                                      </p:cBhvr>
                                      <p:to>
                                        <p:strVal val="hidden"/>
                                      </p:to>
                                    </p:set>
                                  </p:childTnLst>
                                </p:cTn>
                              </p:par>
                              <p:par>
                                <p:cTn id="165" presetID="10" presetClass="exit" presetSubtype="0" fill="hold" grpId="1" nodeType="withEffect">
                                  <p:stCondLst>
                                    <p:cond delay="0"/>
                                  </p:stCondLst>
                                  <p:childTnLst>
                                    <p:animEffect transition="out" filter="fade">
                                      <p:cBhvr>
                                        <p:cTn id="166" dur="500"/>
                                        <p:tgtEl>
                                          <p:spTgt spid="33"/>
                                        </p:tgtEl>
                                      </p:cBhvr>
                                    </p:animEffect>
                                    <p:set>
                                      <p:cBhvr>
                                        <p:cTn id="167" dur="1" fill="hold">
                                          <p:stCondLst>
                                            <p:cond delay="499"/>
                                          </p:stCondLst>
                                        </p:cTn>
                                        <p:tgtEl>
                                          <p:spTgt spid="33"/>
                                        </p:tgtEl>
                                        <p:attrNameLst>
                                          <p:attrName>style.visibility</p:attrName>
                                        </p:attrNameLst>
                                      </p:cBhvr>
                                      <p:to>
                                        <p:strVal val="hidden"/>
                                      </p:to>
                                    </p:set>
                                  </p:childTnLst>
                                </p:cTn>
                              </p:par>
                              <p:par>
                                <p:cTn id="168" presetID="10" presetClass="exit" presetSubtype="0" fill="hold" grpId="1" nodeType="withEffect">
                                  <p:stCondLst>
                                    <p:cond delay="0"/>
                                  </p:stCondLst>
                                  <p:childTnLst>
                                    <p:animEffect transition="out" filter="fade">
                                      <p:cBhvr>
                                        <p:cTn id="169" dur="500"/>
                                        <p:tgtEl>
                                          <p:spTgt spid="34"/>
                                        </p:tgtEl>
                                      </p:cBhvr>
                                    </p:animEffect>
                                    <p:set>
                                      <p:cBhvr>
                                        <p:cTn id="170" dur="1" fill="hold">
                                          <p:stCondLst>
                                            <p:cond delay="499"/>
                                          </p:stCondLst>
                                        </p:cTn>
                                        <p:tgtEl>
                                          <p:spTgt spid="34"/>
                                        </p:tgtEl>
                                        <p:attrNameLst>
                                          <p:attrName>style.visibility</p:attrName>
                                        </p:attrNameLst>
                                      </p:cBhvr>
                                      <p:to>
                                        <p:strVal val="hidden"/>
                                      </p:to>
                                    </p:set>
                                  </p:childTnLst>
                                </p:cTn>
                              </p:par>
                              <p:par>
                                <p:cTn id="171" presetID="10" presetClass="exit" presetSubtype="0" fill="hold" grpId="1" nodeType="withEffect">
                                  <p:stCondLst>
                                    <p:cond delay="0"/>
                                  </p:stCondLst>
                                  <p:childTnLst>
                                    <p:animEffect transition="out" filter="fade">
                                      <p:cBhvr>
                                        <p:cTn id="172" dur="500"/>
                                        <p:tgtEl>
                                          <p:spTgt spid="35"/>
                                        </p:tgtEl>
                                      </p:cBhvr>
                                    </p:animEffect>
                                    <p:set>
                                      <p:cBhvr>
                                        <p:cTn id="173" dur="1" fill="hold">
                                          <p:stCondLst>
                                            <p:cond delay="499"/>
                                          </p:stCondLst>
                                        </p:cTn>
                                        <p:tgtEl>
                                          <p:spTgt spid="35"/>
                                        </p:tgtEl>
                                        <p:attrNameLst>
                                          <p:attrName>style.visibility</p:attrName>
                                        </p:attrNameLst>
                                      </p:cBhvr>
                                      <p:to>
                                        <p:strVal val="hidden"/>
                                      </p:to>
                                    </p:set>
                                  </p:childTnLst>
                                </p:cTn>
                              </p:par>
                              <p:par>
                                <p:cTn id="174" presetID="10" presetClass="exit" presetSubtype="0" fill="hold" grpId="1" nodeType="withEffect">
                                  <p:stCondLst>
                                    <p:cond delay="0"/>
                                  </p:stCondLst>
                                  <p:childTnLst>
                                    <p:animEffect transition="out" filter="fade">
                                      <p:cBhvr>
                                        <p:cTn id="175" dur="500"/>
                                        <p:tgtEl>
                                          <p:spTgt spid="36"/>
                                        </p:tgtEl>
                                      </p:cBhvr>
                                    </p:animEffect>
                                    <p:set>
                                      <p:cBhvr>
                                        <p:cTn id="176" dur="1" fill="hold">
                                          <p:stCondLst>
                                            <p:cond delay="499"/>
                                          </p:stCondLst>
                                        </p:cTn>
                                        <p:tgtEl>
                                          <p:spTgt spid="36"/>
                                        </p:tgtEl>
                                        <p:attrNameLst>
                                          <p:attrName>style.visibility</p:attrName>
                                        </p:attrNameLst>
                                      </p:cBhvr>
                                      <p:to>
                                        <p:strVal val="hidden"/>
                                      </p:to>
                                    </p:set>
                                  </p:childTnLst>
                                </p:cTn>
                              </p:par>
                              <p:par>
                                <p:cTn id="177" presetID="10" presetClass="exit" presetSubtype="0" fill="hold" grpId="1" nodeType="withEffect">
                                  <p:stCondLst>
                                    <p:cond delay="0"/>
                                  </p:stCondLst>
                                  <p:childTnLst>
                                    <p:animEffect transition="out" filter="fade">
                                      <p:cBhvr>
                                        <p:cTn id="178" dur="500"/>
                                        <p:tgtEl>
                                          <p:spTgt spid="37"/>
                                        </p:tgtEl>
                                      </p:cBhvr>
                                    </p:animEffect>
                                    <p:set>
                                      <p:cBhvr>
                                        <p:cTn id="179" dur="1" fill="hold">
                                          <p:stCondLst>
                                            <p:cond delay="499"/>
                                          </p:stCondLst>
                                        </p:cTn>
                                        <p:tgtEl>
                                          <p:spTgt spid="37"/>
                                        </p:tgtEl>
                                        <p:attrNameLst>
                                          <p:attrName>style.visibility</p:attrName>
                                        </p:attrNameLst>
                                      </p:cBhvr>
                                      <p:to>
                                        <p:strVal val="hidden"/>
                                      </p:to>
                                    </p:set>
                                  </p:childTnLst>
                                </p:cTn>
                              </p:par>
                              <p:par>
                                <p:cTn id="180" presetID="10" presetClass="exit" presetSubtype="0" fill="hold" grpId="1" nodeType="withEffect">
                                  <p:stCondLst>
                                    <p:cond delay="0"/>
                                  </p:stCondLst>
                                  <p:childTnLst>
                                    <p:animEffect transition="out" filter="fade">
                                      <p:cBhvr>
                                        <p:cTn id="181" dur="500"/>
                                        <p:tgtEl>
                                          <p:spTgt spid="38"/>
                                        </p:tgtEl>
                                      </p:cBhvr>
                                    </p:animEffect>
                                    <p:set>
                                      <p:cBhvr>
                                        <p:cTn id="182" dur="1" fill="hold">
                                          <p:stCondLst>
                                            <p:cond delay="499"/>
                                          </p:stCondLst>
                                        </p:cTn>
                                        <p:tgtEl>
                                          <p:spTgt spid="38"/>
                                        </p:tgtEl>
                                        <p:attrNameLst>
                                          <p:attrName>style.visibility</p:attrName>
                                        </p:attrNameLst>
                                      </p:cBhvr>
                                      <p:to>
                                        <p:strVal val="hidden"/>
                                      </p:to>
                                    </p:set>
                                  </p:childTnLst>
                                </p:cTn>
                              </p:par>
                              <p:par>
                                <p:cTn id="183" presetID="10" presetClass="exit" presetSubtype="0" fill="hold" grpId="1" nodeType="withEffect">
                                  <p:stCondLst>
                                    <p:cond delay="0"/>
                                  </p:stCondLst>
                                  <p:childTnLst>
                                    <p:animEffect transition="out" filter="fade">
                                      <p:cBhvr>
                                        <p:cTn id="184" dur="500"/>
                                        <p:tgtEl>
                                          <p:spTgt spid="39"/>
                                        </p:tgtEl>
                                      </p:cBhvr>
                                    </p:animEffect>
                                    <p:set>
                                      <p:cBhvr>
                                        <p:cTn id="185" dur="1" fill="hold">
                                          <p:stCondLst>
                                            <p:cond delay="499"/>
                                          </p:stCondLst>
                                        </p:cTn>
                                        <p:tgtEl>
                                          <p:spTgt spid="39"/>
                                        </p:tgtEl>
                                        <p:attrNameLst>
                                          <p:attrName>style.visibility</p:attrName>
                                        </p:attrNameLst>
                                      </p:cBhvr>
                                      <p:to>
                                        <p:strVal val="hidden"/>
                                      </p:to>
                                    </p:set>
                                  </p:childTnLst>
                                </p:cTn>
                              </p:par>
                              <p:par>
                                <p:cTn id="186" presetID="10" presetClass="exit" presetSubtype="0" fill="hold" grpId="1" nodeType="withEffect">
                                  <p:stCondLst>
                                    <p:cond delay="0"/>
                                  </p:stCondLst>
                                  <p:childTnLst>
                                    <p:animEffect transition="out" filter="fade">
                                      <p:cBhvr>
                                        <p:cTn id="187" dur="500"/>
                                        <p:tgtEl>
                                          <p:spTgt spid="40"/>
                                        </p:tgtEl>
                                      </p:cBhvr>
                                    </p:animEffect>
                                    <p:set>
                                      <p:cBhvr>
                                        <p:cTn id="188" dur="1" fill="hold">
                                          <p:stCondLst>
                                            <p:cond delay="499"/>
                                          </p:stCondLst>
                                        </p:cTn>
                                        <p:tgtEl>
                                          <p:spTgt spid="40"/>
                                        </p:tgtEl>
                                        <p:attrNameLst>
                                          <p:attrName>style.visibility</p:attrName>
                                        </p:attrNameLst>
                                      </p:cBhvr>
                                      <p:to>
                                        <p:strVal val="hidden"/>
                                      </p:to>
                                    </p:set>
                                  </p:childTnLst>
                                </p:cTn>
                              </p:par>
                              <p:par>
                                <p:cTn id="189" presetID="10" presetClass="exit" presetSubtype="0" fill="hold" grpId="1" nodeType="withEffect">
                                  <p:stCondLst>
                                    <p:cond delay="0"/>
                                  </p:stCondLst>
                                  <p:childTnLst>
                                    <p:animEffect transition="out" filter="fade">
                                      <p:cBhvr>
                                        <p:cTn id="190" dur="500"/>
                                        <p:tgtEl>
                                          <p:spTgt spid="41"/>
                                        </p:tgtEl>
                                      </p:cBhvr>
                                    </p:animEffect>
                                    <p:set>
                                      <p:cBhvr>
                                        <p:cTn id="191" dur="1" fill="hold">
                                          <p:stCondLst>
                                            <p:cond delay="499"/>
                                          </p:stCondLst>
                                        </p:cTn>
                                        <p:tgtEl>
                                          <p:spTgt spid="41"/>
                                        </p:tgtEl>
                                        <p:attrNameLst>
                                          <p:attrName>style.visibility</p:attrName>
                                        </p:attrNameLst>
                                      </p:cBhvr>
                                      <p:to>
                                        <p:strVal val="hidden"/>
                                      </p:to>
                                    </p:set>
                                  </p:childTnLst>
                                </p:cTn>
                              </p:par>
                              <p:par>
                                <p:cTn id="192" presetID="10" presetClass="exit" presetSubtype="0" fill="hold" grpId="1" nodeType="withEffect">
                                  <p:stCondLst>
                                    <p:cond delay="0"/>
                                  </p:stCondLst>
                                  <p:childTnLst>
                                    <p:animEffect transition="out" filter="fade">
                                      <p:cBhvr>
                                        <p:cTn id="193" dur="500"/>
                                        <p:tgtEl>
                                          <p:spTgt spid="42"/>
                                        </p:tgtEl>
                                      </p:cBhvr>
                                    </p:animEffect>
                                    <p:set>
                                      <p:cBhvr>
                                        <p:cTn id="194" dur="1" fill="hold">
                                          <p:stCondLst>
                                            <p:cond delay="499"/>
                                          </p:stCondLst>
                                        </p:cTn>
                                        <p:tgtEl>
                                          <p:spTgt spid="42"/>
                                        </p:tgtEl>
                                        <p:attrNameLst>
                                          <p:attrName>style.visibility</p:attrName>
                                        </p:attrNameLst>
                                      </p:cBhvr>
                                      <p:to>
                                        <p:strVal val="hidden"/>
                                      </p:to>
                                    </p:set>
                                  </p:childTnLst>
                                </p:cTn>
                              </p:par>
                              <p:par>
                                <p:cTn id="195" presetID="10" presetClass="exit" presetSubtype="0" fill="hold" grpId="1" nodeType="withEffect">
                                  <p:stCondLst>
                                    <p:cond delay="0"/>
                                  </p:stCondLst>
                                  <p:childTnLst>
                                    <p:animEffect transition="out" filter="fade">
                                      <p:cBhvr>
                                        <p:cTn id="196" dur="500"/>
                                        <p:tgtEl>
                                          <p:spTgt spid="43"/>
                                        </p:tgtEl>
                                      </p:cBhvr>
                                    </p:animEffect>
                                    <p:set>
                                      <p:cBhvr>
                                        <p:cTn id="197" dur="1" fill="hold">
                                          <p:stCondLst>
                                            <p:cond delay="499"/>
                                          </p:stCondLst>
                                        </p:cTn>
                                        <p:tgtEl>
                                          <p:spTgt spid="43"/>
                                        </p:tgtEl>
                                        <p:attrNameLst>
                                          <p:attrName>style.visibility</p:attrName>
                                        </p:attrNameLst>
                                      </p:cBhvr>
                                      <p:to>
                                        <p:strVal val="hidden"/>
                                      </p:to>
                                    </p:set>
                                  </p:childTnLst>
                                </p:cTn>
                              </p:par>
                              <p:par>
                                <p:cTn id="198" presetID="10" presetClass="exit" presetSubtype="0" fill="hold" grpId="1" nodeType="withEffect">
                                  <p:stCondLst>
                                    <p:cond delay="0"/>
                                  </p:stCondLst>
                                  <p:childTnLst>
                                    <p:animEffect transition="out" filter="fade">
                                      <p:cBhvr>
                                        <p:cTn id="199" dur="500"/>
                                        <p:tgtEl>
                                          <p:spTgt spid="44"/>
                                        </p:tgtEl>
                                      </p:cBhvr>
                                    </p:animEffect>
                                    <p:set>
                                      <p:cBhvr>
                                        <p:cTn id="200" dur="1" fill="hold">
                                          <p:stCondLst>
                                            <p:cond delay="499"/>
                                          </p:stCondLst>
                                        </p:cTn>
                                        <p:tgtEl>
                                          <p:spTgt spid="44"/>
                                        </p:tgtEl>
                                        <p:attrNameLst>
                                          <p:attrName>style.visibility</p:attrName>
                                        </p:attrNameLst>
                                      </p:cBhvr>
                                      <p:to>
                                        <p:strVal val="hidden"/>
                                      </p:to>
                                    </p:set>
                                  </p:childTnLst>
                                </p:cTn>
                              </p:par>
                              <p:par>
                                <p:cTn id="201" presetID="10" presetClass="exit" presetSubtype="0" fill="hold" grpId="1" nodeType="withEffect">
                                  <p:stCondLst>
                                    <p:cond delay="0"/>
                                  </p:stCondLst>
                                  <p:childTnLst>
                                    <p:animEffect transition="out" filter="fade">
                                      <p:cBhvr>
                                        <p:cTn id="202" dur="500"/>
                                        <p:tgtEl>
                                          <p:spTgt spid="59"/>
                                        </p:tgtEl>
                                      </p:cBhvr>
                                    </p:animEffect>
                                    <p:set>
                                      <p:cBhvr>
                                        <p:cTn id="203" dur="1" fill="hold">
                                          <p:stCondLst>
                                            <p:cond delay="499"/>
                                          </p:stCondLst>
                                        </p:cTn>
                                        <p:tgtEl>
                                          <p:spTgt spid="59"/>
                                        </p:tgtEl>
                                        <p:attrNameLst>
                                          <p:attrName>style.visibility</p:attrName>
                                        </p:attrNameLst>
                                      </p:cBhvr>
                                      <p:to>
                                        <p:strVal val="hidden"/>
                                      </p:to>
                                    </p:set>
                                  </p:childTnLst>
                                </p:cTn>
                              </p:par>
                              <p:par>
                                <p:cTn id="204" presetID="10" presetClass="exit" presetSubtype="0" fill="hold" grpId="1" nodeType="withEffect">
                                  <p:stCondLst>
                                    <p:cond delay="0"/>
                                  </p:stCondLst>
                                  <p:childTnLst>
                                    <p:animEffect transition="out" filter="fade">
                                      <p:cBhvr>
                                        <p:cTn id="205" dur="500"/>
                                        <p:tgtEl>
                                          <p:spTgt spid="45"/>
                                        </p:tgtEl>
                                      </p:cBhvr>
                                    </p:animEffect>
                                    <p:set>
                                      <p:cBhvr>
                                        <p:cTn id="206" dur="1" fill="hold">
                                          <p:stCondLst>
                                            <p:cond delay="499"/>
                                          </p:stCondLst>
                                        </p:cTn>
                                        <p:tgtEl>
                                          <p:spTgt spid="45"/>
                                        </p:tgtEl>
                                        <p:attrNameLst>
                                          <p:attrName>style.visibility</p:attrName>
                                        </p:attrNameLst>
                                      </p:cBhvr>
                                      <p:to>
                                        <p:strVal val="hidden"/>
                                      </p:to>
                                    </p:set>
                                  </p:childTnLst>
                                </p:cTn>
                              </p:par>
                              <p:par>
                                <p:cTn id="207" presetID="10" presetClass="exit" presetSubtype="0" fill="hold" grpId="1" nodeType="withEffect">
                                  <p:stCondLst>
                                    <p:cond delay="0"/>
                                  </p:stCondLst>
                                  <p:childTnLst>
                                    <p:animEffect transition="out" filter="fade">
                                      <p:cBhvr>
                                        <p:cTn id="208" dur="500"/>
                                        <p:tgtEl>
                                          <p:spTgt spid="46"/>
                                        </p:tgtEl>
                                      </p:cBhvr>
                                    </p:animEffect>
                                    <p:set>
                                      <p:cBhvr>
                                        <p:cTn id="209" dur="1" fill="hold">
                                          <p:stCondLst>
                                            <p:cond delay="499"/>
                                          </p:stCondLst>
                                        </p:cTn>
                                        <p:tgtEl>
                                          <p:spTgt spid="46"/>
                                        </p:tgtEl>
                                        <p:attrNameLst>
                                          <p:attrName>style.visibility</p:attrName>
                                        </p:attrNameLst>
                                      </p:cBhvr>
                                      <p:to>
                                        <p:strVal val="hidden"/>
                                      </p:to>
                                    </p:set>
                                  </p:childTnLst>
                                </p:cTn>
                              </p:par>
                              <p:par>
                                <p:cTn id="210" presetID="10" presetClass="exit" presetSubtype="0" fill="hold" grpId="1" nodeType="withEffect">
                                  <p:stCondLst>
                                    <p:cond delay="0"/>
                                  </p:stCondLst>
                                  <p:childTnLst>
                                    <p:animEffect transition="out" filter="fade">
                                      <p:cBhvr>
                                        <p:cTn id="211" dur="500"/>
                                        <p:tgtEl>
                                          <p:spTgt spid="47"/>
                                        </p:tgtEl>
                                      </p:cBhvr>
                                    </p:animEffect>
                                    <p:set>
                                      <p:cBhvr>
                                        <p:cTn id="212" dur="1" fill="hold">
                                          <p:stCondLst>
                                            <p:cond delay="499"/>
                                          </p:stCondLst>
                                        </p:cTn>
                                        <p:tgtEl>
                                          <p:spTgt spid="47"/>
                                        </p:tgtEl>
                                        <p:attrNameLst>
                                          <p:attrName>style.visibility</p:attrName>
                                        </p:attrNameLst>
                                      </p:cBhvr>
                                      <p:to>
                                        <p:strVal val="hidden"/>
                                      </p:to>
                                    </p:set>
                                  </p:childTnLst>
                                </p:cTn>
                              </p:par>
                              <p:par>
                                <p:cTn id="213" presetID="10" presetClass="exit" presetSubtype="0" fill="hold" grpId="1" nodeType="withEffect">
                                  <p:stCondLst>
                                    <p:cond delay="0"/>
                                  </p:stCondLst>
                                  <p:childTnLst>
                                    <p:animEffect transition="out" filter="fade">
                                      <p:cBhvr>
                                        <p:cTn id="214" dur="500"/>
                                        <p:tgtEl>
                                          <p:spTgt spid="48"/>
                                        </p:tgtEl>
                                      </p:cBhvr>
                                    </p:animEffect>
                                    <p:set>
                                      <p:cBhvr>
                                        <p:cTn id="215" dur="1" fill="hold">
                                          <p:stCondLst>
                                            <p:cond delay="499"/>
                                          </p:stCondLst>
                                        </p:cTn>
                                        <p:tgtEl>
                                          <p:spTgt spid="48"/>
                                        </p:tgtEl>
                                        <p:attrNameLst>
                                          <p:attrName>style.visibility</p:attrName>
                                        </p:attrNameLst>
                                      </p:cBhvr>
                                      <p:to>
                                        <p:strVal val="hidden"/>
                                      </p:to>
                                    </p:set>
                                  </p:childTnLst>
                                </p:cTn>
                              </p:par>
                              <p:par>
                                <p:cTn id="216" presetID="10" presetClass="exit" presetSubtype="0" fill="hold" grpId="1" nodeType="withEffect">
                                  <p:stCondLst>
                                    <p:cond delay="0"/>
                                  </p:stCondLst>
                                  <p:childTnLst>
                                    <p:animEffect transition="out" filter="fade">
                                      <p:cBhvr>
                                        <p:cTn id="217" dur="500"/>
                                        <p:tgtEl>
                                          <p:spTgt spid="49"/>
                                        </p:tgtEl>
                                      </p:cBhvr>
                                    </p:animEffect>
                                    <p:set>
                                      <p:cBhvr>
                                        <p:cTn id="218" dur="1" fill="hold">
                                          <p:stCondLst>
                                            <p:cond delay="499"/>
                                          </p:stCondLst>
                                        </p:cTn>
                                        <p:tgtEl>
                                          <p:spTgt spid="49"/>
                                        </p:tgtEl>
                                        <p:attrNameLst>
                                          <p:attrName>style.visibility</p:attrName>
                                        </p:attrNameLst>
                                      </p:cBhvr>
                                      <p:to>
                                        <p:strVal val="hidden"/>
                                      </p:to>
                                    </p:set>
                                  </p:childTnLst>
                                </p:cTn>
                              </p:par>
                              <p:par>
                                <p:cTn id="219" presetID="10" presetClass="exit" presetSubtype="0" fill="hold" grpId="1" nodeType="withEffect">
                                  <p:stCondLst>
                                    <p:cond delay="0"/>
                                  </p:stCondLst>
                                  <p:childTnLst>
                                    <p:animEffect transition="out" filter="fade">
                                      <p:cBhvr>
                                        <p:cTn id="220" dur="500"/>
                                        <p:tgtEl>
                                          <p:spTgt spid="50"/>
                                        </p:tgtEl>
                                      </p:cBhvr>
                                    </p:animEffect>
                                    <p:set>
                                      <p:cBhvr>
                                        <p:cTn id="221" dur="1" fill="hold">
                                          <p:stCondLst>
                                            <p:cond delay="499"/>
                                          </p:stCondLst>
                                        </p:cTn>
                                        <p:tgtEl>
                                          <p:spTgt spid="50"/>
                                        </p:tgtEl>
                                        <p:attrNameLst>
                                          <p:attrName>style.visibility</p:attrName>
                                        </p:attrNameLst>
                                      </p:cBhvr>
                                      <p:to>
                                        <p:strVal val="hidden"/>
                                      </p:to>
                                    </p:set>
                                  </p:childTnLst>
                                </p:cTn>
                              </p:par>
                              <p:par>
                                <p:cTn id="222" presetID="10" presetClass="exit" presetSubtype="0" fill="hold" grpId="1" nodeType="withEffect">
                                  <p:stCondLst>
                                    <p:cond delay="0"/>
                                  </p:stCondLst>
                                  <p:childTnLst>
                                    <p:animEffect transition="out" filter="fade">
                                      <p:cBhvr>
                                        <p:cTn id="223" dur="500"/>
                                        <p:tgtEl>
                                          <p:spTgt spid="51"/>
                                        </p:tgtEl>
                                      </p:cBhvr>
                                    </p:animEffect>
                                    <p:set>
                                      <p:cBhvr>
                                        <p:cTn id="224" dur="1" fill="hold">
                                          <p:stCondLst>
                                            <p:cond delay="499"/>
                                          </p:stCondLst>
                                        </p:cTn>
                                        <p:tgtEl>
                                          <p:spTgt spid="51"/>
                                        </p:tgtEl>
                                        <p:attrNameLst>
                                          <p:attrName>style.visibility</p:attrName>
                                        </p:attrNameLst>
                                      </p:cBhvr>
                                      <p:to>
                                        <p:strVal val="hidden"/>
                                      </p:to>
                                    </p:set>
                                  </p:childTnLst>
                                </p:cTn>
                              </p:par>
                              <p:par>
                                <p:cTn id="225" presetID="10" presetClass="exit" presetSubtype="0" fill="hold" grpId="1" nodeType="withEffect">
                                  <p:stCondLst>
                                    <p:cond delay="0"/>
                                  </p:stCondLst>
                                  <p:childTnLst>
                                    <p:animEffect transition="out" filter="fade">
                                      <p:cBhvr>
                                        <p:cTn id="226" dur="500"/>
                                        <p:tgtEl>
                                          <p:spTgt spid="52"/>
                                        </p:tgtEl>
                                      </p:cBhvr>
                                    </p:animEffect>
                                    <p:set>
                                      <p:cBhvr>
                                        <p:cTn id="227" dur="1" fill="hold">
                                          <p:stCondLst>
                                            <p:cond delay="499"/>
                                          </p:stCondLst>
                                        </p:cTn>
                                        <p:tgtEl>
                                          <p:spTgt spid="52"/>
                                        </p:tgtEl>
                                        <p:attrNameLst>
                                          <p:attrName>style.visibility</p:attrName>
                                        </p:attrNameLst>
                                      </p:cBhvr>
                                      <p:to>
                                        <p:strVal val="hidden"/>
                                      </p:to>
                                    </p:set>
                                  </p:childTnLst>
                                </p:cTn>
                              </p:par>
                              <p:par>
                                <p:cTn id="228" presetID="10" presetClass="exit" presetSubtype="0" fill="hold" grpId="1" nodeType="withEffect">
                                  <p:stCondLst>
                                    <p:cond delay="0"/>
                                  </p:stCondLst>
                                  <p:childTnLst>
                                    <p:animEffect transition="out" filter="fade">
                                      <p:cBhvr>
                                        <p:cTn id="229" dur="500"/>
                                        <p:tgtEl>
                                          <p:spTgt spid="53"/>
                                        </p:tgtEl>
                                      </p:cBhvr>
                                    </p:animEffect>
                                    <p:set>
                                      <p:cBhvr>
                                        <p:cTn id="230" dur="1" fill="hold">
                                          <p:stCondLst>
                                            <p:cond delay="499"/>
                                          </p:stCondLst>
                                        </p:cTn>
                                        <p:tgtEl>
                                          <p:spTgt spid="53"/>
                                        </p:tgtEl>
                                        <p:attrNameLst>
                                          <p:attrName>style.visibility</p:attrName>
                                        </p:attrNameLst>
                                      </p:cBhvr>
                                      <p:to>
                                        <p:strVal val="hidden"/>
                                      </p:to>
                                    </p:set>
                                  </p:childTnLst>
                                </p:cTn>
                              </p:par>
                              <p:par>
                                <p:cTn id="231" presetID="10" presetClass="exit" presetSubtype="0" fill="hold" grpId="1" nodeType="withEffect">
                                  <p:stCondLst>
                                    <p:cond delay="0"/>
                                  </p:stCondLst>
                                  <p:childTnLst>
                                    <p:animEffect transition="out" filter="fade">
                                      <p:cBhvr>
                                        <p:cTn id="232" dur="500"/>
                                        <p:tgtEl>
                                          <p:spTgt spid="54"/>
                                        </p:tgtEl>
                                      </p:cBhvr>
                                    </p:animEffect>
                                    <p:set>
                                      <p:cBhvr>
                                        <p:cTn id="233" dur="1" fill="hold">
                                          <p:stCondLst>
                                            <p:cond delay="499"/>
                                          </p:stCondLst>
                                        </p:cTn>
                                        <p:tgtEl>
                                          <p:spTgt spid="54"/>
                                        </p:tgtEl>
                                        <p:attrNameLst>
                                          <p:attrName>style.visibility</p:attrName>
                                        </p:attrNameLst>
                                      </p:cBhvr>
                                      <p:to>
                                        <p:strVal val="hidden"/>
                                      </p:to>
                                    </p:set>
                                  </p:childTnLst>
                                </p:cTn>
                              </p:par>
                              <p:par>
                                <p:cTn id="234" presetID="10" presetClass="exit" presetSubtype="0" fill="hold" grpId="1" nodeType="withEffect">
                                  <p:stCondLst>
                                    <p:cond delay="0"/>
                                  </p:stCondLst>
                                  <p:childTnLst>
                                    <p:animEffect transition="out" filter="fade">
                                      <p:cBhvr>
                                        <p:cTn id="235" dur="500"/>
                                        <p:tgtEl>
                                          <p:spTgt spid="55"/>
                                        </p:tgtEl>
                                      </p:cBhvr>
                                    </p:animEffect>
                                    <p:set>
                                      <p:cBhvr>
                                        <p:cTn id="236" dur="1" fill="hold">
                                          <p:stCondLst>
                                            <p:cond delay="499"/>
                                          </p:stCondLst>
                                        </p:cTn>
                                        <p:tgtEl>
                                          <p:spTgt spid="55"/>
                                        </p:tgtEl>
                                        <p:attrNameLst>
                                          <p:attrName>style.visibility</p:attrName>
                                        </p:attrNameLst>
                                      </p:cBhvr>
                                      <p:to>
                                        <p:strVal val="hidden"/>
                                      </p:to>
                                    </p:set>
                                  </p:childTnLst>
                                </p:cTn>
                              </p:par>
                              <p:par>
                                <p:cTn id="237" presetID="10" presetClass="exit" presetSubtype="0" fill="hold" grpId="1" nodeType="withEffect">
                                  <p:stCondLst>
                                    <p:cond delay="0"/>
                                  </p:stCondLst>
                                  <p:childTnLst>
                                    <p:animEffect transition="out" filter="fade">
                                      <p:cBhvr>
                                        <p:cTn id="238" dur="500"/>
                                        <p:tgtEl>
                                          <p:spTgt spid="56"/>
                                        </p:tgtEl>
                                      </p:cBhvr>
                                    </p:animEffect>
                                    <p:set>
                                      <p:cBhvr>
                                        <p:cTn id="239" dur="1" fill="hold">
                                          <p:stCondLst>
                                            <p:cond delay="499"/>
                                          </p:stCondLst>
                                        </p:cTn>
                                        <p:tgtEl>
                                          <p:spTgt spid="56"/>
                                        </p:tgtEl>
                                        <p:attrNameLst>
                                          <p:attrName>style.visibility</p:attrName>
                                        </p:attrNameLst>
                                      </p:cBhvr>
                                      <p:to>
                                        <p:strVal val="hidden"/>
                                      </p:to>
                                    </p:set>
                                  </p:childTnLst>
                                </p:cTn>
                              </p:par>
                              <p:par>
                                <p:cTn id="240" presetID="10" presetClass="exit" presetSubtype="0" fill="hold" grpId="1" nodeType="withEffect">
                                  <p:stCondLst>
                                    <p:cond delay="0"/>
                                  </p:stCondLst>
                                  <p:childTnLst>
                                    <p:animEffect transition="out" filter="fade">
                                      <p:cBhvr>
                                        <p:cTn id="241" dur="500"/>
                                        <p:tgtEl>
                                          <p:spTgt spid="57"/>
                                        </p:tgtEl>
                                      </p:cBhvr>
                                    </p:animEffect>
                                    <p:set>
                                      <p:cBhvr>
                                        <p:cTn id="242" dur="1" fill="hold">
                                          <p:stCondLst>
                                            <p:cond delay="499"/>
                                          </p:stCondLst>
                                        </p:cTn>
                                        <p:tgtEl>
                                          <p:spTgt spid="5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3" grpId="1"/>
      <p:bldP spid="24" grpId="0"/>
      <p:bldP spid="24" grpId="1"/>
      <p:bldP spid="25" grpId="0"/>
      <p:bldP spid="25" grpId="1"/>
      <p:bldP spid="26" grpId="0"/>
      <p:bldP spid="26" grpId="1"/>
      <p:bldP spid="27" grpId="0"/>
      <p:bldP spid="27" grpId="1"/>
      <p:bldP spid="28" grpId="0"/>
      <p:bldP spid="28" grpId="1"/>
      <p:bldP spid="29" grpId="0" animBg="1"/>
      <p:bldP spid="29" grpId="1" animBg="1"/>
      <p:bldP spid="30" grpId="0" animBg="1"/>
      <p:bldP spid="30" grpId="1" animBg="1"/>
      <p:bldP spid="31" grpId="0" animBg="1"/>
      <p:bldP spid="31" grpId="1" animBg="1"/>
      <p:bldP spid="32" grpId="0" animBg="1"/>
      <p:bldP spid="32" grpId="1" animBg="1"/>
      <p:bldP spid="33" grpId="0" animBg="1"/>
      <p:bldP spid="33" grpId="1" animBg="1"/>
      <p:bldP spid="34" grpId="0" animBg="1"/>
      <p:bldP spid="34" grpId="1" animBg="1"/>
      <p:bldP spid="35" grpId="0" animBg="1"/>
      <p:bldP spid="35" grpId="1" animBg="1"/>
      <p:bldP spid="36" grpId="0" animBg="1"/>
      <p:bldP spid="36" grpId="1" animBg="1"/>
      <p:bldP spid="37" grpId="0" animBg="1"/>
      <p:bldP spid="37" grpId="1" animBg="1"/>
      <p:bldP spid="38" grpId="0" animBg="1"/>
      <p:bldP spid="38" grpId="1" animBg="1"/>
      <p:bldP spid="39" grpId="0" animBg="1"/>
      <p:bldP spid="39" grpId="1" animBg="1"/>
      <p:bldP spid="40" grpId="0" animBg="1"/>
      <p:bldP spid="40" grpId="1" animBg="1"/>
      <p:bldP spid="41" grpId="0" animBg="1"/>
      <p:bldP spid="41" grpId="1" animBg="1"/>
      <p:bldP spid="43" grpId="0" animBg="1"/>
      <p:bldP spid="43" grpId="1" animBg="1"/>
      <p:bldP spid="44" grpId="0" animBg="1"/>
      <p:bldP spid="44" grpId="1" animBg="1"/>
      <p:bldP spid="45" grpId="0" animBg="1"/>
      <p:bldP spid="45" grpId="1" animBg="1"/>
      <p:bldP spid="46" grpId="0" animBg="1"/>
      <p:bldP spid="46" grpId="1" animBg="1"/>
      <p:bldP spid="47" grpId="0" animBg="1"/>
      <p:bldP spid="47" grpId="1" animBg="1"/>
      <p:bldP spid="48" grpId="0" animBg="1"/>
      <p:bldP spid="48" grpId="1" animBg="1"/>
      <p:bldP spid="49" grpId="0" animBg="1"/>
      <p:bldP spid="49" grpId="1" animBg="1"/>
      <p:bldP spid="50" grpId="0" animBg="1"/>
      <p:bldP spid="50" grpId="1" animBg="1"/>
      <p:bldP spid="51" grpId="0" animBg="1"/>
      <p:bldP spid="51" grpId="1" animBg="1"/>
      <p:bldP spid="52" grpId="0" animBg="1"/>
      <p:bldP spid="52" grpId="1" animBg="1"/>
      <p:bldP spid="53" grpId="0" animBg="1"/>
      <p:bldP spid="53" grpId="1" animBg="1"/>
      <p:bldP spid="54" grpId="0" animBg="1"/>
      <p:bldP spid="54" grpId="1" animBg="1"/>
      <p:bldP spid="55" grpId="0" animBg="1"/>
      <p:bldP spid="55" grpId="1" animBg="1"/>
      <p:bldP spid="56" grpId="0" animBg="1"/>
      <p:bldP spid="56" grpId="1" animBg="1"/>
      <p:bldP spid="57" grpId="0" animBg="1"/>
      <p:bldP spid="57" grpId="1" animBg="1"/>
      <p:bldP spid="58" grpId="0" animBg="1"/>
      <p:bldP spid="58" grpId="1" animBg="1"/>
      <p:bldP spid="59" grpId="0" animBg="1"/>
      <p:bldP spid="59" grpId="1" animBg="1"/>
      <p:bldP spid="42" grpId="0" animBg="1"/>
      <p:bldP spid="42" grpId="1" animBg="1"/>
      <p:bldP spid="42" grpId="2"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17" name="TextBox 16"/>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128197" y="5990100"/>
            <a:ext cx="2083756" cy="707886"/>
          </a:xfrm>
          <a:prstGeom prst="rect">
            <a:avLst/>
          </a:prstGeom>
          <a:noFill/>
        </p:spPr>
        <p:txBody>
          <a:bodyPr wrap="square" rtlCol="0">
            <a:spAutoFit/>
          </a:bodyPr>
          <a:lstStyle/>
          <a:p>
            <a:r>
              <a:rPr lang="en-US" sz="4000" dirty="0" smtClean="0">
                <a:latin typeface="vtks distress" panose="02000000000000000000" pitchFamily="2" charset="0"/>
              </a:rPr>
              <a:t>7</a:t>
            </a:r>
            <a:r>
              <a:rPr lang="en-US" sz="4000"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25</a:t>
            </a:r>
            <a:r>
              <a:rPr lang="en-US" sz="4000"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40</a:t>
            </a:r>
            <a:endParaRPr lang="en-US" sz="4000" dirty="0">
              <a:latin typeface="vtks distress" panose="02000000000000000000" pitchFamily="2" charset="0"/>
            </a:endParaRPr>
          </a:p>
        </p:txBody>
      </p:sp>
      <p:sp>
        <p:nvSpPr>
          <p:cNvPr id="2" name="TextBox 1"/>
          <p:cNvSpPr txBox="1"/>
          <p:nvPr/>
        </p:nvSpPr>
        <p:spPr>
          <a:xfrm>
            <a:off x="494452" y="513687"/>
            <a:ext cx="8258133" cy="2308324"/>
          </a:xfrm>
          <a:prstGeom prst="rect">
            <a:avLst/>
          </a:prstGeom>
          <a:noFill/>
        </p:spPr>
        <p:txBody>
          <a:bodyPr wrap="square" rtlCol="0">
            <a:spAutoFit/>
          </a:bodyPr>
          <a:lstStyle/>
          <a:p>
            <a:r>
              <a:rPr lang="en-US" sz="3600" dirty="0">
                <a:solidFill>
                  <a:schemeClr val="accent2">
                    <a:lumMod val="50000"/>
                  </a:schemeClr>
                </a:solidFill>
              </a:rPr>
              <a:t>Elizabeth I (1533-1603) </a:t>
            </a:r>
            <a:r>
              <a:rPr lang="en-US" sz="3600" dirty="0" smtClean="0">
                <a:solidFill>
                  <a:schemeClr val="accent2">
                    <a:lumMod val="50000"/>
                  </a:schemeClr>
                </a:solidFill>
              </a:rPr>
              <a:t>-</a:t>
            </a:r>
            <a:r>
              <a:rPr lang="en-US" sz="3600" dirty="0" smtClean="0"/>
              <a:t> </a:t>
            </a:r>
            <a:r>
              <a:rPr lang="en-US" sz="3600" dirty="0"/>
              <a:t>“I would rather be a beggar and single than be a queen and married.”</a:t>
            </a:r>
          </a:p>
        </p:txBody>
      </p:sp>
    </p:spTree>
    <p:extLst>
      <p:ext uri="{BB962C8B-B14F-4D97-AF65-F5344CB8AC3E}">
        <p14:creationId xmlns:p14="http://schemas.microsoft.com/office/powerpoint/2010/main" val="1477097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2"/>
                                        </p:tgtEl>
                                      </p:cBhvr>
                                    </p:animEffect>
                                    <p:set>
                                      <p:cBhvr>
                                        <p:cTn id="12"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17" name="TextBox 16"/>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128197" y="5990100"/>
            <a:ext cx="2083756" cy="707886"/>
          </a:xfrm>
          <a:prstGeom prst="rect">
            <a:avLst/>
          </a:prstGeom>
          <a:noFill/>
        </p:spPr>
        <p:txBody>
          <a:bodyPr wrap="square" rtlCol="0">
            <a:spAutoFit/>
          </a:bodyPr>
          <a:lstStyle/>
          <a:p>
            <a:r>
              <a:rPr lang="en-US" sz="4000" dirty="0" smtClean="0">
                <a:latin typeface="vtks distress" panose="02000000000000000000" pitchFamily="2" charset="0"/>
              </a:rPr>
              <a:t>7</a:t>
            </a:r>
            <a:r>
              <a:rPr lang="en-US" sz="4000"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25</a:t>
            </a:r>
            <a:r>
              <a:rPr lang="en-US" sz="4000"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40</a:t>
            </a:r>
            <a:endParaRPr lang="en-US" sz="4000" dirty="0">
              <a:latin typeface="vtks distress" panose="02000000000000000000" pitchFamily="2" charset="0"/>
            </a:endParaRPr>
          </a:p>
        </p:txBody>
      </p:sp>
      <p:sp>
        <p:nvSpPr>
          <p:cNvPr id="2" name="TextBox 1"/>
          <p:cNvSpPr txBox="1"/>
          <p:nvPr/>
        </p:nvSpPr>
        <p:spPr>
          <a:xfrm>
            <a:off x="494452" y="513687"/>
            <a:ext cx="8258133" cy="2308324"/>
          </a:xfrm>
          <a:prstGeom prst="rect">
            <a:avLst/>
          </a:prstGeom>
          <a:noFill/>
        </p:spPr>
        <p:txBody>
          <a:bodyPr wrap="square" rtlCol="0">
            <a:spAutoFit/>
          </a:bodyPr>
          <a:lstStyle/>
          <a:p>
            <a:r>
              <a:rPr lang="en-US" sz="3600" dirty="0"/>
              <a:t>NIV </a:t>
            </a:r>
            <a:r>
              <a:rPr lang="en-US" sz="3600" dirty="0" smtClean="0"/>
              <a:t>- </a:t>
            </a:r>
            <a:r>
              <a:rPr lang="en-US" sz="3600" dirty="0">
                <a:solidFill>
                  <a:schemeClr val="accent2">
                    <a:lumMod val="50000"/>
                  </a:schemeClr>
                </a:solidFill>
              </a:rPr>
              <a:t>But those who marry will face many troubles in this life, and I want to spare you this.</a:t>
            </a:r>
          </a:p>
        </p:txBody>
      </p:sp>
    </p:spTree>
    <p:extLst>
      <p:ext uri="{BB962C8B-B14F-4D97-AF65-F5344CB8AC3E}">
        <p14:creationId xmlns:p14="http://schemas.microsoft.com/office/powerpoint/2010/main" val="3783802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17" name="TextBox 16"/>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128197" y="5990100"/>
            <a:ext cx="2083756" cy="707886"/>
          </a:xfrm>
          <a:prstGeom prst="rect">
            <a:avLst/>
          </a:prstGeom>
          <a:noFill/>
        </p:spPr>
        <p:txBody>
          <a:bodyPr wrap="square" rtlCol="0">
            <a:spAutoFit/>
          </a:bodyPr>
          <a:lstStyle/>
          <a:p>
            <a:r>
              <a:rPr lang="en-US" sz="4000" dirty="0" smtClean="0">
                <a:latin typeface="vtks distress" panose="02000000000000000000" pitchFamily="2" charset="0"/>
              </a:rPr>
              <a:t>7</a:t>
            </a:r>
            <a:r>
              <a:rPr lang="en-US" sz="4000"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25</a:t>
            </a:r>
            <a:r>
              <a:rPr lang="en-US" sz="4000"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40</a:t>
            </a:r>
            <a:endParaRPr lang="en-US" sz="4000" dirty="0">
              <a:latin typeface="vtks distress" panose="02000000000000000000" pitchFamily="2" charset="0"/>
            </a:endParaRPr>
          </a:p>
        </p:txBody>
      </p:sp>
      <p:sp>
        <p:nvSpPr>
          <p:cNvPr id="2" name="TextBox 1"/>
          <p:cNvSpPr txBox="1"/>
          <p:nvPr/>
        </p:nvSpPr>
        <p:spPr>
          <a:xfrm>
            <a:off x="494452" y="513687"/>
            <a:ext cx="8258133" cy="2308324"/>
          </a:xfrm>
          <a:prstGeom prst="rect">
            <a:avLst/>
          </a:prstGeom>
          <a:noFill/>
        </p:spPr>
        <p:txBody>
          <a:bodyPr wrap="square" rtlCol="0">
            <a:spAutoFit/>
          </a:bodyPr>
          <a:lstStyle/>
          <a:p>
            <a:r>
              <a:rPr lang="en-US" sz="3500" dirty="0">
                <a:solidFill>
                  <a:schemeClr val="accent2">
                    <a:lumMod val="50000"/>
                  </a:schemeClr>
                </a:solidFill>
              </a:rPr>
              <a:t>C. T. </a:t>
            </a:r>
            <a:r>
              <a:rPr lang="en-US" sz="3500" dirty="0" err="1">
                <a:solidFill>
                  <a:schemeClr val="accent2">
                    <a:lumMod val="50000"/>
                  </a:schemeClr>
                </a:solidFill>
              </a:rPr>
              <a:t>Studd</a:t>
            </a:r>
            <a:r>
              <a:rPr lang="en-US" sz="3500" dirty="0">
                <a:solidFill>
                  <a:schemeClr val="accent2">
                    <a:lumMod val="50000"/>
                  </a:schemeClr>
                </a:solidFill>
              </a:rPr>
              <a:t> </a:t>
            </a:r>
            <a:r>
              <a:rPr lang="en-US" sz="3500" dirty="0" smtClean="0">
                <a:solidFill>
                  <a:schemeClr val="accent2">
                    <a:lumMod val="50000"/>
                  </a:schemeClr>
                </a:solidFill>
              </a:rPr>
              <a:t>- </a:t>
            </a:r>
            <a:r>
              <a:rPr lang="en-US" sz="3500" dirty="0"/>
              <a:t>“Only one life, 'twill soon be past, </a:t>
            </a:r>
          </a:p>
          <a:p>
            <a:r>
              <a:rPr lang="en-US" sz="3500" dirty="0"/>
              <a:t>Only what's done for Christ will last.”</a:t>
            </a:r>
          </a:p>
        </p:txBody>
      </p:sp>
    </p:spTree>
    <p:extLst>
      <p:ext uri="{BB962C8B-B14F-4D97-AF65-F5344CB8AC3E}">
        <p14:creationId xmlns:p14="http://schemas.microsoft.com/office/powerpoint/2010/main" val="19100899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3" name="TextBox 22"/>
          <p:cNvSpPr txBox="1"/>
          <p:nvPr/>
        </p:nvSpPr>
        <p:spPr>
          <a:xfrm>
            <a:off x="500095" y="519327"/>
            <a:ext cx="8258133" cy="3323987"/>
          </a:xfrm>
          <a:prstGeom prst="rect">
            <a:avLst/>
          </a:prstGeom>
          <a:noFill/>
        </p:spPr>
        <p:txBody>
          <a:bodyPr wrap="square" rtlCol="0">
            <a:spAutoFit/>
          </a:bodyPr>
          <a:lstStyle/>
          <a:p>
            <a:r>
              <a:rPr lang="en-US" sz="3500" dirty="0">
                <a:solidFill>
                  <a:schemeClr val="accent2">
                    <a:lumMod val="50000"/>
                  </a:schemeClr>
                </a:solidFill>
              </a:rPr>
              <a:t>David Brainerd -</a:t>
            </a:r>
            <a:r>
              <a:rPr lang="en-US" sz="3500" dirty="0" smtClean="0"/>
              <a:t> “As </a:t>
            </a:r>
            <a:r>
              <a:rPr lang="en-US" sz="3500" dirty="0"/>
              <a:t>long as I see anything to be done for God, life is worth having; but O how vain and unworthy it is to live for any lower end</a:t>
            </a:r>
            <a:r>
              <a:rPr lang="en-US" sz="3500" dirty="0" smtClean="0"/>
              <a:t>!”</a:t>
            </a:r>
            <a:endParaRPr lang="en-US" sz="3500" dirty="0"/>
          </a:p>
        </p:txBody>
      </p:sp>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17" name="TextBox 16"/>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128197" y="5990100"/>
            <a:ext cx="2083756" cy="707886"/>
          </a:xfrm>
          <a:prstGeom prst="rect">
            <a:avLst/>
          </a:prstGeom>
          <a:noFill/>
        </p:spPr>
        <p:txBody>
          <a:bodyPr wrap="square" rtlCol="0">
            <a:spAutoFit/>
          </a:bodyPr>
          <a:lstStyle/>
          <a:p>
            <a:r>
              <a:rPr lang="en-US" sz="4000" dirty="0" smtClean="0">
                <a:latin typeface="vtks distress" panose="02000000000000000000" pitchFamily="2" charset="0"/>
              </a:rPr>
              <a:t>7</a:t>
            </a:r>
            <a:r>
              <a:rPr lang="en-US" sz="4000"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25</a:t>
            </a:r>
            <a:r>
              <a:rPr lang="en-US" sz="4000"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40</a:t>
            </a:r>
            <a:endParaRPr lang="en-US" sz="4000" dirty="0">
              <a:latin typeface="vtks distress" panose="02000000000000000000" pitchFamily="2" charset="0"/>
            </a:endParaRPr>
          </a:p>
        </p:txBody>
      </p:sp>
    </p:spTree>
    <p:extLst>
      <p:ext uri="{BB962C8B-B14F-4D97-AF65-F5344CB8AC3E}">
        <p14:creationId xmlns:p14="http://schemas.microsoft.com/office/powerpoint/2010/main" val="3427031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28667" y="533400"/>
            <a:ext cx="8258133" cy="3970318"/>
          </a:xfrm>
          <a:prstGeom prst="rect">
            <a:avLst/>
          </a:prstGeom>
          <a:noFill/>
        </p:spPr>
        <p:txBody>
          <a:bodyPr wrap="square" rtlCol="0">
            <a:spAutoFit/>
          </a:bodyPr>
          <a:lstStyle/>
          <a:p>
            <a:r>
              <a:rPr lang="en-US" sz="3600" dirty="0">
                <a:solidFill>
                  <a:schemeClr val="accent2">
                    <a:lumMod val="50000"/>
                  </a:schemeClr>
                </a:solidFill>
              </a:rPr>
              <a:t>Robert Murray </a:t>
            </a:r>
            <a:r>
              <a:rPr lang="en-US" sz="3600" dirty="0" err="1">
                <a:solidFill>
                  <a:schemeClr val="accent2">
                    <a:lumMod val="50000"/>
                  </a:schemeClr>
                </a:solidFill>
              </a:rPr>
              <a:t>McCheyne</a:t>
            </a:r>
            <a:r>
              <a:rPr lang="en-US" sz="3600" dirty="0">
                <a:solidFill>
                  <a:schemeClr val="accent2">
                    <a:lumMod val="50000"/>
                  </a:schemeClr>
                </a:solidFill>
              </a:rPr>
              <a:t> </a:t>
            </a:r>
          </a:p>
          <a:p>
            <a:r>
              <a:rPr lang="en-US" sz="3600" dirty="0" smtClean="0">
                <a:solidFill>
                  <a:schemeClr val="accent2">
                    <a:lumMod val="50000"/>
                  </a:schemeClr>
                </a:solidFill>
              </a:rPr>
              <a:t>(from Andrew </a:t>
            </a:r>
            <a:r>
              <a:rPr lang="en-US" sz="3600" dirty="0">
                <a:solidFill>
                  <a:schemeClr val="accent2">
                    <a:lumMod val="50000"/>
                  </a:schemeClr>
                </a:solidFill>
              </a:rPr>
              <a:t>Bonar's </a:t>
            </a:r>
            <a:r>
              <a:rPr lang="en-US" sz="3600" dirty="0" smtClean="0">
                <a:solidFill>
                  <a:schemeClr val="accent2">
                    <a:lumMod val="50000"/>
                  </a:schemeClr>
                </a:solidFill>
              </a:rPr>
              <a:t>biography): </a:t>
            </a:r>
            <a:r>
              <a:rPr lang="en-US" sz="3600" dirty="0"/>
              <a:t>“He cared for no question unless his Master cared for it; and his main anxiety was to know the mind of Christ.”</a:t>
            </a:r>
          </a:p>
        </p:txBody>
      </p:sp>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6" name="TextBox 25"/>
          <p:cNvSpPr txBox="1"/>
          <p:nvPr/>
        </p:nvSpPr>
        <p:spPr>
          <a:xfrm>
            <a:off x="5128197" y="5990100"/>
            <a:ext cx="2083756" cy="707886"/>
          </a:xfrm>
          <a:prstGeom prst="rect">
            <a:avLst/>
          </a:prstGeom>
          <a:noFill/>
        </p:spPr>
        <p:txBody>
          <a:bodyPr wrap="square" rtlCol="0">
            <a:spAutoFit/>
          </a:bodyPr>
          <a:lstStyle/>
          <a:p>
            <a:r>
              <a:rPr lang="en-US" sz="4000" dirty="0" smtClean="0">
                <a:latin typeface="vtks distress" panose="02000000000000000000" pitchFamily="2" charset="0"/>
              </a:rPr>
              <a:t>7</a:t>
            </a:r>
            <a:r>
              <a:rPr lang="en-US" sz="4000"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25</a:t>
            </a:r>
            <a:r>
              <a:rPr lang="en-US" sz="4000"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40</a:t>
            </a:r>
            <a:endParaRPr lang="en-US" sz="4000" dirty="0">
              <a:latin typeface="vtks distress" panose="02000000000000000000" pitchFamily="2" charset="0"/>
            </a:endParaRPr>
          </a:p>
        </p:txBody>
      </p:sp>
    </p:spTree>
    <p:extLst>
      <p:ext uri="{BB962C8B-B14F-4D97-AF65-F5344CB8AC3E}">
        <p14:creationId xmlns:p14="http://schemas.microsoft.com/office/powerpoint/2010/main" val="1422055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2"/>
                                        </p:tgtEl>
                                      </p:cBhvr>
                                    </p:animEffect>
                                    <p:set>
                                      <p:cBhvr>
                                        <p:cTn id="12"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4" name="TextBox 23"/>
          <p:cNvSpPr txBox="1"/>
          <p:nvPr/>
        </p:nvSpPr>
        <p:spPr>
          <a:xfrm rot="2940000">
            <a:off x="7360139" y="4385853"/>
            <a:ext cx="1225827" cy="461665"/>
          </a:xfrm>
          <a:prstGeom prst="rect">
            <a:avLst/>
          </a:prstGeom>
          <a:noFill/>
        </p:spPr>
        <p:txBody>
          <a:bodyPr wrap="square" rtlCol="0">
            <a:spAutoFit/>
          </a:bodyPr>
          <a:lstStyle/>
          <a:p>
            <a:pPr algn="r"/>
            <a:r>
              <a:rPr lang="en-US" sz="2400" dirty="0" smtClean="0">
                <a:solidFill>
                  <a:schemeClr val="accent2">
                    <a:lumMod val="50000"/>
                  </a:schemeClr>
                </a:solidFill>
                <a:latin typeface="GreeceBlack" panose="020B0600000000000000" pitchFamily="34" charset="0"/>
              </a:rPr>
              <a:t>wife</a:t>
            </a:r>
            <a:endParaRPr lang="en-US" sz="2400" dirty="0">
              <a:solidFill>
                <a:schemeClr val="accent2">
                  <a:lumMod val="50000"/>
                </a:schemeClr>
              </a:solidFill>
              <a:latin typeface="GreeceBlack" panose="020B0600000000000000" pitchFamily="34" charset="0"/>
            </a:endParaRPr>
          </a:p>
        </p:txBody>
      </p:sp>
      <p:sp>
        <p:nvSpPr>
          <p:cNvPr id="28" name="Isosceles Triangle 27"/>
          <p:cNvSpPr/>
          <p:nvPr/>
        </p:nvSpPr>
        <p:spPr>
          <a:xfrm>
            <a:off x="986365" y="1215329"/>
            <a:ext cx="7137732" cy="4024934"/>
          </a:xfrm>
          <a:prstGeom prst="triangle">
            <a:avLst/>
          </a:prstGeom>
          <a:solidFill>
            <a:schemeClr val="bg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6" name="TextBox 25"/>
          <p:cNvSpPr txBox="1"/>
          <p:nvPr/>
        </p:nvSpPr>
        <p:spPr>
          <a:xfrm>
            <a:off x="5128197" y="5990100"/>
            <a:ext cx="2083756" cy="707886"/>
          </a:xfrm>
          <a:prstGeom prst="rect">
            <a:avLst/>
          </a:prstGeom>
          <a:noFill/>
        </p:spPr>
        <p:txBody>
          <a:bodyPr wrap="square" rtlCol="0">
            <a:spAutoFit/>
          </a:bodyPr>
          <a:lstStyle/>
          <a:p>
            <a:r>
              <a:rPr lang="en-US" sz="4000" dirty="0" smtClean="0">
                <a:latin typeface="vtks distress" panose="02000000000000000000" pitchFamily="2" charset="0"/>
              </a:rPr>
              <a:t>7</a:t>
            </a:r>
            <a:r>
              <a:rPr lang="en-US" sz="4000"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25</a:t>
            </a:r>
            <a:r>
              <a:rPr lang="en-US" sz="4000"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40</a:t>
            </a:r>
            <a:endParaRPr lang="en-US" sz="4000" dirty="0">
              <a:latin typeface="vtks distress" panose="02000000000000000000" pitchFamily="2" charset="0"/>
            </a:endParaRPr>
          </a:p>
        </p:txBody>
      </p:sp>
      <p:sp>
        <p:nvSpPr>
          <p:cNvPr id="3" name="Isosceles Triangle 2"/>
          <p:cNvSpPr/>
          <p:nvPr/>
        </p:nvSpPr>
        <p:spPr>
          <a:xfrm>
            <a:off x="909591" y="1219201"/>
            <a:ext cx="7239573" cy="4060128"/>
          </a:xfrm>
          <a:prstGeom prst="triangle">
            <a:avLst/>
          </a:prstGeom>
          <a:noFill/>
          <a:ln w="254000">
            <a:solidFill>
              <a:srgbClr val="FFFF00"/>
            </a:solidFill>
          </a:ln>
          <a:effectLst>
            <a:outerShdw blurRad="50800" dist="228600" dir="2400000" algn="tl" rotWithShape="0">
              <a:prstClr val="black">
                <a:alpha val="40000"/>
              </a:prstClr>
            </a:outerShdw>
          </a:effectLst>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3657600" y="451556"/>
            <a:ext cx="1678680" cy="666044"/>
          </a:xfrm>
          <a:prstGeom prst="rect">
            <a:avLst/>
          </a:prstGeom>
          <a:noFill/>
        </p:spPr>
        <p:txBody>
          <a:bodyPr wrap="square" rtlCol="0">
            <a:spAutoFit/>
          </a:bodyPr>
          <a:lstStyle/>
          <a:p>
            <a:pPr algn="ctr"/>
            <a:r>
              <a:rPr lang="en-US" sz="3600" dirty="0" smtClean="0">
                <a:latin typeface="GreeceBlack" panose="020B0600000000000000" pitchFamily="34" charset="0"/>
              </a:rPr>
              <a:t>God</a:t>
            </a:r>
            <a:endParaRPr lang="en-US" sz="3600" dirty="0">
              <a:latin typeface="GreeceBlack" panose="020B0600000000000000" pitchFamily="34" charset="0"/>
            </a:endParaRPr>
          </a:p>
        </p:txBody>
      </p:sp>
      <p:sp>
        <p:nvSpPr>
          <p:cNvPr id="23" name="TextBox 22"/>
          <p:cNvSpPr txBox="1"/>
          <p:nvPr/>
        </p:nvSpPr>
        <p:spPr>
          <a:xfrm rot="18720000">
            <a:off x="229388" y="4139397"/>
            <a:ext cx="2113714" cy="461665"/>
          </a:xfrm>
          <a:prstGeom prst="rect">
            <a:avLst/>
          </a:prstGeom>
          <a:noFill/>
        </p:spPr>
        <p:txBody>
          <a:bodyPr wrap="square" rtlCol="0">
            <a:spAutoFit/>
          </a:bodyPr>
          <a:lstStyle/>
          <a:p>
            <a:pPr algn="ctr"/>
            <a:r>
              <a:rPr lang="en-US" sz="2400" dirty="0" smtClean="0">
                <a:solidFill>
                  <a:schemeClr val="accent2">
                    <a:lumMod val="50000"/>
                  </a:schemeClr>
                </a:solidFill>
                <a:latin typeface="GreeceBlack" panose="020B0600000000000000" pitchFamily="34" charset="0"/>
              </a:rPr>
              <a:t>Husband</a:t>
            </a:r>
            <a:endParaRPr lang="en-US" sz="2400" dirty="0">
              <a:solidFill>
                <a:schemeClr val="accent2">
                  <a:lumMod val="50000"/>
                </a:schemeClr>
              </a:solidFill>
              <a:latin typeface="GreeceBlack" panose="020B0600000000000000" pitchFamily="34" charset="0"/>
            </a:endParaRPr>
          </a:p>
        </p:txBody>
      </p:sp>
      <p:cxnSp>
        <p:nvCxnSpPr>
          <p:cNvPr id="17" name="Straight Arrow Connector 16"/>
          <p:cNvCxnSpPr/>
          <p:nvPr/>
        </p:nvCxnSpPr>
        <p:spPr>
          <a:xfrm flipV="1">
            <a:off x="1539649" y="4933245"/>
            <a:ext cx="5988865" cy="11289"/>
          </a:xfrm>
          <a:prstGeom prst="straightConnector1">
            <a:avLst/>
          </a:prstGeom>
          <a:ln w="76200">
            <a:solidFill>
              <a:srgbClr val="FFFFFF"/>
            </a:solidFill>
            <a:headEnd type="triangle"/>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rot="18720000">
            <a:off x="2613556" y="1528661"/>
            <a:ext cx="2113714" cy="461665"/>
          </a:xfrm>
          <a:prstGeom prst="rect">
            <a:avLst/>
          </a:prstGeom>
          <a:noFill/>
        </p:spPr>
        <p:txBody>
          <a:bodyPr wrap="square" rtlCol="0">
            <a:spAutoFit/>
          </a:bodyPr>
          <a:lstStyle/>
          <a:p>
            <a:pPr algn="ctr"/>
            <a:r>
              <a:rPr lang="en-US" sz="2400" dirty="0" smtClean="0">
                <a:solidFill>
                  <a:schemeClr val="accent2">
                    <a:lumMod val="50000"/>
                  </a:schemeClr>
                </a:solidFill>
                <a:latin typeface="GreeceBlack" panose="020B0600000000000000" pitchFamily="34" charset="0"/>
              </a:rPr>
              <a:t>Husband</a:t>
            </a:r>
            <a:endParaRPr lang="en-US" sz="2400" dirty="0">
              <a:solidFill>
                <a:schemeClr val="accent2">
                  <a:lumMod val="50000"/>
                </a:schemeClr>
              </a:solidFill>
              <a:latin typeface="GreeceBlack" panose="020B0600000000000000" pitchFamily="34" charset="0"/>
            </a:endParaRPr>
          </a:p>
        </p:txBody>
      </p:sp>
      <p:sp>
        <p:nvSpPr>
          <p:cNvPr id="43" name="TextBox 42"/>
          <p:cNvSpPr txBox="1"/>
          <p:nvPr/>
        </p:nvSpPr>
        <p:spPr>
          <a:xfrm rot="2940000">
            <a:off x="4567332" y="1172889"/>
            <a:ext cx="1225827" cy="461665"/>
          </a:xfrm>
          <a:prstGeom prst="rect">
            <a:avLst/>
          </a:prstGeom>
          <a:noFill/>
        </p:spPr>
        <p:txBody>
          <a:bodyPr wrap="square" rtlCol="0">
            <a:spAutoFit/>
          </a:bodyPr>
          <a:lstStyle/>
          <a:p>
            <a:pPr algn="r"/>
            <a:r>
              <a:rPr lang="en-US" sz="2400" dirty="0" smtClean="0">
                <a:solidFill>
                  <a:schemeClr val="accent2">
                    <a:lumMod val="50000"/>
                  </a:schemeClr>
                </a:solidFill>
                <a:latin typeface="GreeceBlack" panose="020B0600000000000000" pitchFamily="34" charset="0"/>
              </a:rPr>
              <a:t>wife</a:t>
            </a:r>
            <a:endParaRPr lang="en-US" sz="2400" dirty="0">
              <a:solidFill>
                <a:schemeClr val="accent2">
                  <a:lumMod val="50000"/>
                </a:schemeClr>
              </a:solidFill>
              <a:latin typeface="GreeceBlack" panose="020B0600000000000000" pitchFamily="34" charset="0"/>
            </a:endParaRPr>
          </a:p>
        </p:txBody>
      </p:sp>
    </p:spTree>
    <p:extLst>
      <p:ext uri="{BB962C8B-B14F-4D97-AF65-F5344CB8AC3E}">
        <p14:creationId xmlns:p14="http://schemas.microsoft.com/office/powerpoint/2010/main" val="29929750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fade">
                                      <p:cBhvr>
                                        <p:cTn id="11" dur="500"/>
                                        <p:tgtEl>
                                          <p:spTgt spid="15"/>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fade">
                                      <p:cBhvr>
                                        <p:cTn id="15" dur="500"/>
                                        <p:tgtEl>
                                          <p:spTgt spid="23"/>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4"/>
                                        </p:tgtEl>
                                        <p:attrNameLst>
                                          <p:attrName>style.visibility</p:attrName>
                                        </p:attrNameLst>
                                      </p:cBhvr>
                                      <p:to>
                                        <p:strVal val="visible"/>
                                      </p:to>
                                    </p:set>
                                    <p:animEffect transition="in" filter="fade">
                                      <p:cBhvr>
                                        <p:cTn id="18" dur="500"/>
                                        <p:tgtEl>
                                          <p:spTgt spid="24"/>
                                        </p:tgtEl>
                                      </p:cBhvr>
                                    </p:animEffect>
                                  </p:childTnLst>
                                </p:cTn>
                              </p:par>
                            </p:childTnLst>
                          </p:cTn>
                        </p:par>
                        <p:par>
                          <p:cTn id="19" fill="hold">
                            <p:stCondLst>
                              <p:cond delay="1500"/>
                            </p:stCondLst>
                            <p:childTnLst>
                              <p:par>
                                <p:cTn id="20" presetID="16" presetClass="entr" presetSubtype="37" fill="hold" nodeType="after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barn(outVertical)">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mph" presetSubtype="0" fill="hold" nodeType="clickEffect">
                                  <p:stCondLst>
                                    <p:cond delay="0"/>
                                  </p:stCondLst>
                                  <p:childTnLst>
                                    <p:animScale>
                                      <p:cBhvr>
                                        <p:cTn id="26" dur="2000" fill="hold"/>
                                        <p:tgtEl>
                                          <p:spTgt spid="17"/>
                                        </p:tgtEl>
                                      </p:cBhvr>
                                      <p:by x="0" y="100000"/>
                                    </p:animScale>
                                  </p:childTnLst>
                                </p:cTn>
                              </p:par>
                              <p:par>
                                <p:cTn id="27" presetID="64" presetClass="path" presetSubtype="0" fill="hold" nodeType="withEffect">
                                  <p:stCondLst>
                                    <p:cond delay="0"/>
                                  </p:stCondLst>
                                  <p:childTnLst>
                                    <p:animMotion origin="layout" path="M -3.33333E-6 1.11111E-6 L -0.00104 -0.50347 " pathEditMode="relative" rAng="0" ptsTypes="AA">
                                      <p:cBhvr>
                                        <p:cTn id="28" dur="2000" fill="hold"/>
                                        <p:tgtEl>
                                          <p:spTgt spid="17"/>
                                        </p:tgtEl>
                                        <p:attrNameLst>
                                          <p:attrName>ppt_x</p:attrName>
                                          <p:attrName>ppt_y</p:attrName>
                                        </p:attrNameLst>
                                      </p:cBhvr>
                                      <p:rCtr x="-52" y="-25185"/>
                                    </p:animMotion>
                                  </p:childTnLst>
                                </p:cTn>
                              </p:par>
                              <p:par>
                                <p:cTn id="29" presetID="22" presetClass="entr" presetSubtype="4" fill="hold" grpId="1" nodeType="with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down)">
                                      <p:cBhvr>
                                        <p:cTn id="31" dur="2500"/>
                                        <p:tgtEl>
                                          <p:spTgt spid="28"/>
                                        </p:tgtEl>
                                      </p:cBhvr>
                                    </p:animEffect>
                                  </p:childTnLst>
                                </p:cTn>
                              </p:par>
                              <p:par>
                                <p:cTn id="32" presetID="56" presetClass="path" presetSubtype="0" accel="50000" decel="50000" fill="hold" grpId="1" nodeType="withEffect">
                                  <p:stCondLst>
                                    <p:cond delay="0"/>
                                  </p:stCondLst>
                                  <p:childTnLst>
                                    <p:animMotion origin="layout" path="M 5E-6 2.96296E-6 L 0.26094 -0.38148 " pathEditMode="relative" rAng="0" ptsTypes="AA">
                                      <p:cBhvr>
                                        <p:cTn id="33" dur="2000" fill="hold"/>
                                        <p:tgtEl>
                                          <p:spTgt spid="23"/>
                                        </p:tgtEl>
                                        <p:attrNameLst>
                                          <p:attrName>ppt_x</p:attrName>
                                          <p:attrName>ppt_y</p:attrName>
                                        </p:attrNameLst>
                                      </p:cBhvr>
                                      <p:rCtr x="13038" y="-19074"/>
                                    </p:animMotion>
                                  </p:childTnLst>
                                </p:cTn>
                              </p:par>
                              <p:par>
                                <p:cTn id="34" presetID="64" presetClass="path" presetSubtype="0" accel="50000" decel="50000" fill="hold" grpId="1" nodeType="withEffect">
                                  <p:stCondLst>
                                    <p:cond delay="0"/>
                                  </p:stCondLst>
                                  <p:childTnLst>
                                    <p:animMotion origin="layout" path="M 5E-6 1.85185E-6 L -0.30556 -0.46921 " pathEditMode="relative" rAng="0" ptsTypes="AA">
                                      <p:cBhvr>
                                        <p:cTn id="35" dur="2000" fill="hold"/>
                                        <p:tgtEl>
                                          <p:spTgt spid="24"/>
                                        </p:tgtEl>
                                        <p:attrNameLst>
                                          <p:attrName>ppt_x</p:attrName>
                                          <p:attrName>ppt_y</p:attrName>
                                        </p:attrNameLst>
                                      </p:cBhvr>
                                      <p:rCtr x="-15278" y="-23472"/>
                                    </p:animMotion>
                                  </p:childTnLst>
                                </p:cTn>
                              </p:par>
                            </p:childTnLst>
                          </p:cTn>
                        </p:par>
                        <p:par>
                          <p:cTn id="36" fill="hold">
                            <p:stCondLst>
                              <p:cond delay="2500"/>
                            </p:stCondLst>
                            <p:childTnLst>
                              <p:par>
                                <p:cTn id="37" presetID="10" presetClass="entr" presetSubtype="0" fill="hold" grpId="0" nodeType="afterEffect">
                                  <p:stCondLst>
                                    <p:cond delay="0"/>
                                  </p:stCondLst>
                                  <p:childTnLst>
                                    <p:set>
                                      <p:cBhvr>
                                        <p:cTn id="38" dur="1" fill="hold">
                                          <p:stCondLst>
                                            <p:cond delay="0"/>
                                          </p:stCondLst>
                                        </p:cTn>
                                        <p:tgtEl>
                                          <p:spTgt spid="42"/>
                                        </p:tgtEl>
                                        <p:attrNameLst>
                                          <p:attrName>style.visibility</p:attrName>
                                        </p:attrNameLst>
                                      </p:cBhvr>
                                      <p:to>
                                        <p:strVal val="visible"/>
                                      </p:to>
                                    </p:set>
                                    <p:animEffect transition="in" filter="fade">
                                      <p:cBhvr>
                                        <p:cTn id="39" dur="500"/>
                                        <p:tgtEl>
                                          <p:spTgt spid="42"/>
                                        </p:tgtEl>
                                      </p:cBhvr>
                                    </p:animEffect>
                                  </p:childTnLst>
                                </p:cTn>
                              </p:par>
                              <p:par>
                                <p:cTn id="40" presetID="10" presetClass="exit" presetSubtype="0" fill="hold" nodeType="withEffect">
                                  <p:stCondLst>
                                    <p:cond delay="0"/>
                                  </p:stCondLst>
                                  <p:childTnLst>
                                    <p:animEffect transition="out" filter="fade">
                                      <p:cBhvr>
                                        <p:cTn id="41" dur="500"/>
                                        <p:tgtEl>
                                          <p:spTgt spid="17"/>
                                        </p:tgtEl>
                                      </p:cBhvr>
                                    </p:animEffect>
                                    <p:set>
                                      <p:cBhvr>
                                        <p:cTn id="42" dur="1" fill="hold">
                                          <p:stCondLst>
                                            <p:cond delay="499"/>
                                          </p:stCondLst>
                                        </p:cTn>
                                        <p:tgtEl>
                                          <p:spTgt spid="17"/>
                                        </p:tgtEl>
                                        <p:attrNameLst>
                                          <p:attrName>style.visibility</p:attrName>
                                        </p:attrNameLst>
                                      </p:cBhvr>
                                      <p:to>
                                        <p:strVal val="hidden"/>
                                      </p:to>
                                    </p:set>
                                  </p:childTnLst>
                                </p:cTn>
                              </p:par>
                            </p:childTnLst>
                          </p:cTn>
                        </p:par>
                        <p:par>
                          <p:cTn id="43" fill="hold">
                            <p:stCondLst>
                              <p:cond delay="3000"/>
                            </p:stCondLst>
                            <p:childTnLst>
                              <p:par>
                                <p:cTn id="44" presetID="10" presetClass="exit" presetSubtype="0" fill="hold" grpId="3" nodeType="afterEffect">
                                  <p:stCondLst>
                                    <p:cond delay="0"/>
                                  </p:stCondLst>
                                  <p:childTnLst>
                                    <p:animEffect transition="out" filter="fade">
                                      <p:cBhvr>
                                        <p:cTn id="45" dur="500"/>
                                        <p:tgtEl>
                                          <p:spTgt spid="23"/>
                                        </p:tgtEl>
                                      </p:cBhvr>
                                    </p:animEffect>
                                    <p:set>
                                      <p:cBhvr>
                                        <p:cTn id="46" dur="1" fill="hold">
                                          <p:stCondLst>
                                            <p:cond delay="499"/>
                                          </p:stCondLst>
                                        </p:cTn>
                                        <p:tgtEl>
                                          <p:spTgt spid="23"/>
                                        </p:tgtEl>
                                        <p:attrNameLst>
                                          <p:attrName>style.visibility</p:attrName>
                                        </p:attrNameLst>
                                      </p:cBhvr>
                                      <p:to>
                                        <p:strVal val="hidden"/>
                                      </p:to>
                                    </p:set>
                                  </p:childTnLst>
                                </p:cTn>
                              </p:par>
                              <p:par>
                                <p:cTn id="47" presetID="10" presetClass="entr" presetSubtype="0" fill="hold" grpId="0" nodeType="withEffect">
                                  <p:stCondLst>
                                    <p:cond delay="0"/>
                                  </p:stCondLst>
                                  <p:childTnLst>
                                    <p:set>
                                      <p:cBhvr>
                                        <p:cTn id="48" dur="1" fill="hold">
                                          <p:stCondLst>
                                            <p:cond delay="0"/>
                                          </p:stCondLst>
                                        </p:cTn>
                                        <p:tgtEl>
                                          <p:spTgt spid="43"/>
                                        </p:tgtEl>
                                        <p:attrNameLst>
                                          <p:attrName>style.visibility</p:attrName>
                                        </p:attrNameLst>
                                      </p:cBhvr>
                                      <p:to>
                                        <p:strVal val="visible"/>
                                      </p:to>
                                    </p:set>
                                    <p:animEffect transition="in" filter="fade">
                                      <p:cBhvr>
                                        <p:cTn id="49" dur="500"/>
                                        <p:tgtEl>
                                          <p:spTgt spid="43"/>
                                        </p:tgtEl>
                                      </p:cBhvr>
                                    </p:animEffect>
                                  </p:childTnLst>
                                </p:cTn>
                              </p:par>
                            </p:childTnLst>
                          </p:cTn>
                        </p:par>
                        <p:par>
                          <p:cTn id="50" fill="hold">
                            <p:stCondLst>
                              <p:cond delay="3500"/>
                            </p:stCondLst>
                            <p:childTnLst>
                              <p:par>
                                <p:cTn id="51" presetID="10" presetClass="exit" presetSubtype="0" fill="hold" grpId="3" nodeType="afterEffect">
                                  <p:stCondLst>
                                    <p:cond delay="0"/>
                                  </p:stCondLst>
                                  <p:childTnLst>
                                    <p:animEffect transition="out" filter="fade">
                                      <p:cBhvr>
                                        <p:cTn id="52" dur="500"/>
                                        <p:tgtEl>
                                          <p:spTgt spid="24"/>
                                        </p:tgtEl>
                                      </p:cBhvr>
                                    </p:animEffect>
                                    <p:set>
                                      <p:cBhvr>
                                        <p:cTn id="53" dur="1" fill="hold">
                                          <p:stCondLst>
                                            <p:cond delay="499"/>
                                          </p:stCondLst>
                                        </p:cTn>
                                        <p:tgtEl>
                                          <p:spTgt spid="24"/>
                                        </p:tgtEl>
                                        <p:attrNameLst>
                                          <p:attrName>style.visibility</p:attrName>
                                        </p:attrNameLst>
                                      </p:cBhvr>
                                      <p:to>
                                        <p:strVal val="hidden"/>
                                      </p:to>
                                    </p:set>
                                  </p:childTnLst>
                                </p:cTn>
                              </p:par>
                            </p:childTnLst>
                          </p:cTn>
                        </p:par>
                      </p:childTnLst>
                    </p:cTn>
                  </p:par>
                  <p:par>
                    <p:cTn id="54" fill="hold">
                      <p:stCondLst>
                        <p:cond delay="indefinite"/>
                      </p:stCondLst>
                      <p:childTnLst>
                        <p:par>
                          <p:cTn id="55" fill="hold">
                            <p:stCondLst>
                              <p:cond delay="0"/>
                            </p:stCondLst>
                            <p:childTnLst>
                              <p:par>
                                <p:cTn id="56" presetID="52" presetClass="path" presetSubtype="0" fill="hold" grpId="1" nodeType="clickEffect">
                                  <p:stCondLst>
                                    <p:cond delay="0"/>
                                  </p:stCondLst>
                                  <p:childTnLst>
                                    <p:animMotion origin="layout" path="M 0.00017 -0.00092 C -0.00087 0.06343 0.06024 0.11968 0.13715 0.12222 C 0.19792 0.12755 0.24792 0.09653 0.24913 0.0581 C 0.24913 0.01968 0.20017 -0.01643 0.13819 -0.01852 C 0.10712 -0.01852 0.07917 -0.01389 0.0592 -0.00092 C 0.03021 0.0169 0.01319 0.04514 0.01319 0.07871 C 0.01319 0.09653 0.01823 0.11435 0.02726 0.13009 C 0.04809 0.16343 0.08924 0.18658 0.13611 0.18958 C 0.19097 0.19421 0.23594 0.16621 0.23594 0.13287 C 0.23698 0.09653 0.19201 0.06597 0.13715 0.06111 C 0.1092 0.06111 0.0842 0.06597 0.0651 0.07662 C 0.0401 0.09421 0.02413 0.12222 0.02413 0.15116 C 0.02413 0.16621 0.02917 0.18171 0.03715 0.19746 C 0.05625 0.22546 0.09219 0.24861 0.13524 0.2507 C 0.18524 0.25394 0.225 0.22778 0.225 0.19746 C 0.22604 0.16621 0.18594 0.13796 0.13611 0.13565 C 0.11111 0.13287 0.08819 0.13796 0.07118 0.14861 C 0.04809 0.16343 0.03524 0.18658 0.03524 0.21551 C 0.03524 0.22778 0.03924 0.24329 0.04618 0.25602 C 0.06319 0.28195 0.09618 0.30278 0.1342 0.30533 C 0.17917 0.30533 0.21493 0.28496 0.21493 0.25602 C 0.21493 0.22778 0.18003 0.20208 0.13524 0.19954 C 0.11319 0.19954 0.09219 0.20486 0.07726 0.21296 C 0.05625 0.22546 0.0441 0.24861 0.04323 0.27176 C 0.04323 0.28496 0.04809 0.29746 0.05417 0.30764 C 0.0691 0.3338 0.09913 0.35162 0.13316 0.35162 C 0.17309 0.35394 0.20625 0.33634 0.20625 0.31042 C 0.20712 0.28496 0.17413 0.26181 0.1342 0.25857 C 0.11424 0.25857 0.09514 0.26181 0.08212 0.27176 C 0.06319 0.28195 0.05226 0.30278 0.05226 0.32315 C 0.05226 0.33634 0.05521 0.3463 0.06111 0.35625 C 0.07517 0.37963 0.10121 0.39491 0.13212 0.39815 C 0.16892 0.39815 0.19792 0.38241 0.19792 0.35949 C 0.19913 0.33634 0.17014 0.31528 0.13316 0.31296 C 0.1151 0.31296 0.09913 0.31528 0.08715 0.32315 C 0.07014 0.3338 0.06024 0.35162 0.06024 0.37199 C 0.06024 0.38241 0.06319 0.39028 0.06823 0.40023 C 0.08021 0.42083 0.10417 0.43403 0.13212 0.43611 C 0.1651 0.43935 0.19097 0.42361 0.19097 0.40023 C 0.19097 0.38241 0.16614 0.36181 0.13316 0.36181 C 0.11614 0.35949 0.10121 0.36412 0.0901 0.36968 C 0.07517 0.37963 0.06614 0.39491 0.06614 0.41366 C 0.06614 0.42361 0.0691 0.43148 0.07413 0.43935 C 0.08524 0.45695 0.10712 0.47014 0.13125 0.47269 C 0.16111 0.47477 0.18524 0.45949 0.18524 0.44167 C 0.18524 0.42083 0.16111 0.40579 0.13212 0.40278 C 0.11823 0.40278 0.10417 0.40579 0.0941 0.41366 C 0.08021 0.42083 0.07222 0.43403 0.07222 0.45185 C 0.07222 0.45949 0.07517 0.46736 0.07917 0.47477 C 0.08924 0.49051 0.10816 0.50347 0.13125 0.50347 C 0.15712 0.50602 0.17917 0.49283 0.17917 0.47477 C 0.17917 0.45949 0.15799 0.44421 0.13125 0.44421 C 0.1191 0.44167 0.10625 0.44421 0.09722 0.44954 C 0.08524 0.45949 0.07812 0.47269 0.07812 0.48519 C 0.07812 0.49283 0.08021 0.5007 0.0842 0.50602 C 0.09323 0.52153 0.11024 0.53148 0.13125 0.53449 C 0.15521 0.53449 0.17413 0.52153 0.17413 0.50857 C 0.17413 0.49283 0.15521 0.47801 0.13125 0.47801 C 0.1191 0.47801 0.10816 0.48009 0.10121 0.48519 C 0.08924 0.49051 0.08316 0.50347 0.08316 0.51597 C 0.08316 0.52153 0.08524 0.52917 0.08819 0.53449 C 0.09618 0.54931 0.11215 0.55718 0.13003 0.56042 C 0.15208 0.56042 0.16892 0.54931 0.16892 0.53704 C 0.16892 0.52153 0.15208 0.51134 0.13125 0.50857 C 0.12014 0.50857 0.11024 0.51134 0.10312 0.51597 C 0.09323 0.52153 0.08715 0.53148 0.08715 0.54468 C 0.08715 0.54931 0.18698 0.58843 0.18993 0.59445 " pathEditMode="relative" rAng="0" ptsTypes="AAAAAAAAAAAAAAAAAAAAAAAAAAAAAAAAAAAAAAAAAAAAAAAAAAAAAAAAAAAAAAAAAAA">
                                      <p:cBhvr>
                                        <p:cTn id="57" dur="5000" fill="hold"/>
                                        <p:tgtEl>
                                          <p:spTgt spid="42"/>
                                        </p:tgtEl>
                                        <p:attrNameLst>
                                          <p:attrName>ppt_x</p:attrName>
                                          <p:attrName>ppt_y</p:attrName>
                                        </p:attrNameLst>
                                      </p:cBhvr>
                                      <p:rCtr x="12448" y="28889"/>
                                    </p:animMotion>
                                  </p:childTnLst>
                                </p:cTn>
                              </p:par>
                              <p:par>
                                <p:cTn id="58" presetID="52" presetClass="path" presetSubtype="0" fill="hold" grpId="1" nodeType="withEffect">
                                  <p:stCondLst>
                                    <p:cond delay="0"/>
                                  </p:stCondLst>
                                  <p:childTnLst>
                                    <p:animMotion origin="layout" path="M -1.11111E-6 -7.40741E-7 C 0.0007 0.06273 -0.04705 0.11736 -0.10746 0.11968 C -0.15538 0.125 -0.19444 0.09514 -0.19514 0.05764 C -0.19514 0.0206 -0.15712 -0.01528 -0.10833 -0.01643 C -0.08385 -0.01643 -0.06198 -0.01273 -0.04635 -7.40741E-7 C -0.02378 0.01782 -0.01042 0.04491 -0.01042 0.07732 C -0.01042 0.09514 -0.01441 0.11227 -0.02118 0.12732 C -0.03785 0.15972 -0.06996 0.18264 -0.10677 0.18495 C -0.15 0.18982 -0.18524 0.1625 -0.18524 0.13009 C -0.18594 0.09514 -0.15069 0.06482 -0.10746 0.06042 C -0.08559 0.06042 -0.06614 0.06482 -0.05121 0.075 C -0.03125 0.09282 -0.0191 0.11968 -0.0191 0.14769 C -0.0191 0.1625 -0.02274 0.17778 -0.02917 0.19282 C -0.04427 0.22014 -0.07222 0.24236 -0.1059 0.24491 C -0.14548 0.24769 -0.17639 0.22222 -0.17639 0.19282 C -0.17743 0.1625 -0.14583 0.13495 -0.10677 0.13264 C -0.08715 0.13009 -0.06927 0.13495 -0.0559 0.14537 C -0.03785 0.15972 -0.02778 0.18264 -0.02778 0.20995 C -0.02778 0.22222 -0.0309 0.23727 -0.03628 0.25 C -0.04965 0.27477 -0.07535 0.29537 -0.10521 0.29769 C -0.14062 0.29769 -0.16875 0.27778 -0.16875 0.25 C -0.16875 0.22222 -0.14114 0.19722 -0.1059 0.19514 C -0.08871 0.19514 -0.07222 0.2 -0.06076 0.20787 C -0.04427 0.22014 -0.03455 0.24236 -0.03385 0.26482 C -0.03385 0.27778 -0.03785 0.29005 -0.04253 0.29954 C -0.05434 0.32546 -0.07778 0.34282 -0.10451 0.34282 C -0.13559 0.34514 -0.16198 0.32778 -0.16198 0.30278 C -0.1625 0.27778 -0.13663 0.25509 -0.10521 0.25255 C -0.08958 0.25255 -0.07465 0.25509 -0.06441 0.26482 C -0.04965 0.27477 -0.04097 0.29537 -0.04097 0.31505 C -0.04097 0.32778 -0.04323 0.3375 -0.04792 0.34722 C -0.05885 0.37014 -0.07951 0.38519 -0.10347 0.38773 C -0.13246 0.38773 -0.15538 0.37292 -0.15538 0.35046 C -0.15608 0.32778 -0.13351 0.30718 -0.10451 0.30532 C -0.0901 0.30532 -0.07778 0.30718 -0.06823 0.31505 C -0.05486 0.32546 -0.04705 0.34282 -0.04705 0.3625 C -0.04705 0.37292 -0.04965 0.38032 -0.05347 0.39005 C -0.06302 0.40972 -0.0816 0.42245 -0.10347 0.425 C -0.12934 0.42778 -0.15 0.41296 -0.15 0.39005 C -0.15 0.37292 -0.13038 0.35232 -0.10451 0.35232 C -0.09114 0.35046 -0.07951 0.35463 -0.07083 0.36019 C -0.05885 0.37014 -0.05173 0.38519 -0.05173 0.40301 C -0.05173 0.41296 -0.05434 0.4206 -0.05816 0.42778 C -0.06667 0.44514 -0.08385 0.4581 -0.10312 0.46042 C -0.12639 0.46296 -0.14548 0.44745 -0.14548 0.43032 C -0.14548 0.40972 -0.12639 0.3956 -0.10347 0.39259 C -0.09271 0.39259 -0.0816 0.3956 -0.07361 0.40301 C -0.06302 0.40972 -0.0566 0.42245 -0.0566 0.44005 C -0.0566 0.44745 -0.05885 0.45509 -0.06198 0.46296 C -0.06996 0.47778 -0.08489 0.49028 -0.10312 0.49028 C -0.12326 0.49259 -0.14062 0.48009 -0.14062 0.46296 C -0.14062 0.44745 -0.12396 0.43241 -0.10312 0.43241 C -0.0934 0.43032 -0.08333 0.43241 -0.07621 0.43773 C -0.06667 0.44745 -0.06146 0.46042 -0.06146 0.47245 C -0.06146 0.48009 -0.06302 0.4875 -0.06614 0.49259 C -0.07309 0.50764 -0.08663 0.51759 -0.10312 0.5206 C -0.12187 0.5206 -0.13663 0.50764 -0.13663 0.49514 C -0.13663 0.48009 -0.12187 0.46551 -0.10312 0.46551 C -0.0934 0.46551 -0.08489 0.46782 -0.07951 0.47245 C -0.06996 0.47778 -0.0651 0.49028 -0.0651 0.50255 C -0.0651 0.50764 -0.06667 0.51528 -0.06927 0.5206 C -0.07535 0.53472 -0.08802 0.54282 -0.10208 0.5456 C -0.11962 0.5456 -0.13246 0.53472 -0.13246 0.52269 C -0.13246 0.50764 -0.11962 0.49792 -0.10312 0.49514 C -0.0941 0.49514 -0.08663 0.49792 -0.08073 0.50255 C -0.07309 0.50764 -0.06823 0.51759 -0.06823 0.53056 C -0.06823 0.53472 -0.06996 0.54028 -0.07222 0.5456 C -0.05087 0.36898 -0.12361 0.72083 -0.10226 0.54398 " pathEditMode="relative" rAng="0" ptsTypes="AAAAAAAAAAAAAAAAAAAAAAAAAAAAAAAAAAAAAAAAAAAAAAAAAAAAAAAAAAAAAAAAAAAA">
                                      <p:cBhvr>
                                        <p:cTn id="59" dur="5000" fill="hold"/>
                                        <p:tgtEl>
                                          <p:spTgt spid="43"/>
                                        </p:tgtEl>
                                        <p:attrNameLst>
                                          <p:attrName>ppt_x</p:attrName>
                                          <p:attrName>ppt_y</p:attrName>
                                        </p:attrNameLst>
                                      </p:cBhvr>
                                      <p:rCtr x="-9757" y="28935"/>
                                    </p:animMotion>
                                  </p:childTnLst>
                                </p:cTn>
                              </p:par>
                              <p:par>
                                <p:cTn id="60" presetID="3" presetClass="emph" presetSubtype="2" fill="hold" grpId="3" nodeType="withEffect">
                                  <p:stCondLst>
                                    <p:cond delay="0"/>
                                  </p:stCondLst>
                                  <p:childTnLst>
                                    <p:animClr clrSpc="rgb" dir="cw">
                                      <p:cBhvr override="childStyle">
                                        <p:cTn id="61" dur="3000" fill="hold"/>
                                        <p:tgtEl>
                                          <p:spTgt spid="42"/>
                                        </p:tgtEl>
                                        <p:attrNameLst>
                                          <p:attrName>style.color</p:attrName>
                                        </p:attrNameLst>
                                      </p:cBhvr>
                                      <p:to>
                                        <a:schemeClr val="bg2"/>
                                      </p:to>
                                    </p:animClr>
                                  </p:childTnLst>
                                </p:cTn>
                              </p:par>
                              <p:par>
                                <p:cTn id="62" presetID="3" presetClass="emph" presetSubtype="2" fill="hold" grpId="3" nodeType="withEffect">
                                  <p:stCondLst>
                                    <p:cond delay="0"/>
                                  </p:stCondLst>
                                  <p:childTnLst>
                                    <p:animClr clrSpc="rgb" dir="cw">
                                      <p:cBhvr override="childStyle">
                                        <p:cTn id="63" dur="3000" fill="hold"/>
                                        <p:tgtEl>
                                          <p:spTgt spid="43"/>
                                        </p:tgtEl>
                                        <p:attrNameLst>
                                          <p:attrName>style.color</p:attrName>
                                        </p:attrNameLst>
                                      </p:cBhvr>
                                      <p:to>
                                        <a:schemeClr val="bg2"/>
                                      </p:to>
                                    </p:animClr>
                                  </p:childTnLst>
                                </p:cTn>
                              </p:par>
                            </p:childTnLst>
                          </p:cTn>
                        </p:par>
                        <p:par>
                          <p:cTn id="64" fill="hold">
                            <p:stCondLst>
                              <p:cond delay="5000"/>
                            </p:stCondLst>
                            <p:childTnLst>
                              <p:par>
                                <p:cTn id="65" presetID="10" presetClass="exit" presetSubtype="0" fill="hold" grpId="2" nodeType="afterEffect">
                                  <p:stCondLst>
                                    <p:cond delay="0"/>
                                  </p:stCondLst>
                                  <p:childTnLst>
                                    <p:animEffect transition="out" filter="fade">
                                      <p:cBhvr>
                                        <p:cTn id="66" dur="2000"/>
                                        <p:tgtEl>
                                          <p:spTgt spid="42"/>
                                        </p:tgtEl>
                                      </p:cBhvr>
                                    </p:animEffect>
                                    <p:set>
                                      <p:cBhvr>
                                        <p:cTn id="67" dur="1" fill="hold">
                                          <p:stCondLst>
                                            <p:cond delay="1999"/>
                                          </p:stCondLst>
                                        </p:cTn>
                                        <p:tgtEl>
                                          <p:spTgt spid="42"/>
                                        </p:tgtEl>
                                        <p:attrNameLst>
                                          <p:attrName>style.visibility</p:attrName>
                                        </p:attrNameLst>
                                      </p:cBhvr>
                                      <p:to>
                                        <p:strVal val="hidden"/>
                                      </p:to>
                                    </p:set>
                                  </p:childTnLst>
                                </p:cTn>
                              </p:par>
                              <p:par>
                                <p:cTn id="68" presetID="10" presetClass="exit" presetSubtype="0" fill="hold" grpId="2" nodeType="withEffect">
                                  <p:stCondLst>
                                    <p:cond delay="0"/>
                                  </p:stCondLst>
                                  <p:childTnLst>
                                    <p:animEffect transition="out" filter="fade">
                                      <p:cBhvr>
                                        <p:cTn id="69" dur="2000"/>
                                        <p:tgtEl>
                                          <p:spTgt spid="43"/>
                                        </p:tgtEl>
                                      </p:cBhvr>
                                    </p:animEffect>
                                    <p:set>
                                      <p:cBhvr>
                                        <p:cTn id="70" dur="1" fill="hold">
                                          <p:stCondLst>
                                            <p:cond delay="1999"/>
                                          </p:stCondLst>
                                        </p:cTn>
                                        <p:tgtEl>
                                          <p:spTgt spid="43"/>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10" presetClass="exit" presetSubtype="0" fill="hold" grpId="1" nodeType="clickEffect">
                                  <p:stCondLst>
                                    <p:cond delay="0"/>
                                  </p:stCondLst>
                                  <p:childTnLst>
                                    <p:animEffect transition="out" filter="fade">
                                      <p:cBhvr>
                                        <p:cTn id="74" dur="500"/>
                                        <p:tgtEl>
                                          <p:spTgt spid="3"/>
                                        </p:tgtEl>
                                      </p:cBhvr>
                                    </p:animEffect>
                                    <p:set>
                                      <p:cBhvr>
                                        <p:cTn id="75" dur="1" fill="hold">
                                          <p:stCondLst>
                                            <p:cond delay="499"/>
                                          </p:stCondLst>
                                        </p:cTn>
                                        <p:tgtEl>
                                          <p:spTgt spid="3"/>
                                        </p:tgtEl>
                                        <p:attrNameLst>
                                          <p:attrName>style.visibility</p:attrName>
                                        </p:attrNameLst>
                                      </p:cBhvr>
                                      <p:to>
                                        <p:strVal val="hidden"/>
                                      </p:to>
                                    </p:set>
                                  </p:childTnLst>
                                </p:cTn>
                              </p:par>
                              <p:par>
                                <p:cTn id="76" presetID="10" presetClass="exit" presetSubtype="0" fill="hold" grpId="1" nodeType="withEffect">
                                  <p:stCondLst>
                                    <p:cond delay="0"/>
                                  </p:stCondLst>
                                  <p:childTnLst>
                                    <p:animEffect transition="out" filter="fade">
                                      <p:cBhvr>
                                        <p:cTn id="77" dur="500"/>
                                        <p:tgtEl>
                                          <p:spTgt spid="15"/>
                                        </p:tgtEl>
                                      </p:cBhvr>
                                    </p:animEffect>
                                    <p:set>
                                      <p:cBhvr>
                                        <p:cTn id="78" dur="1" fill="hold">
                                          <p:stCondLst>
                                            <p:cond delay="499"/>
                                          </p:stCondLst>
                                        </p:cTn>
                                        <p:tgtEl>
                                          <p:spTgt spid="15"/>
                                        </p:tgtEl>
                                        <p:attrNameLst>
                                          <p:attrName>style.visibility</p:attrName>
                                        </p:attrNameLst>
                                      </p:cBhvr>
                                      <p:to>
                                        <p:strVal val="hidden"/>
                                      </p:to>
                                    </p:set>
                                  </p:childTnLst>
                                </p:cTn>
                              </p:par>
                              <p:par>
                                <p:cTn id="79" presetID="10" presetClass="exit" presetSubtype="0" fill="hold" grpId="2" nodeType="withEffect">
                                  <p:stCondLst>
                                    <p:cond delay="0"/>
                                  </p:stCondLst>
                                  <p:childTnLst>
                                    <p:animEffect transition="out" filter="fade">
                                      <p:cBhvr>
                                        <p:cTn id="80" dur="500"/>
                                        <p:tgtEl>
                                          <p:spTgt spid="28"/>
                                        </p:tgtEl>
                                      </p:cBhvr>
                                    </p:animEffect>
                                    <p:set>
                                      <p:cBhvr>
                                        <p:cTn id="81" dur="1" fill="hold">
                                          <p:stCondLst>
                                            <p:cond delay="499"/>
                                          </p:stCondLst>
                                        </p:cTn>
                                        <p:tgtEl>
                                          <p:spTgt spid="2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4" grpId="1"/>
      <p:bldP spid="24" grpId="3"/>
      <p:bldP spid="28" grpId="1" animBg="1"/>
      <p:bldP spid="28" grpId="2" animBg="1"/>
      <p:bldP spid="3" grpId="0" animBg="1"/>
      <p:bldP spid="3" grpId="1" animBg="1"/>
      <p:bldP spid="15" grpId="0"/>
      <p:bldP spid="15" grpId="1"/>
      <p:bldP spid="23" grpId="0"/>
      <p:bldP spid="23" grpId="1"/>
      <p:bldP spid="23" grpId="3"/>
      <p:bldP spid="42" grpId="0"/>
      <p:bldP spid="42" grpId="1"/>
      <p:bldP spid="42" grpId="2"/>
      <p:bldP spid="42" grpId="3"/>
      <p:bldP spid="43" grpId="0"/>
      <p:bldP spid="43" grpId="1"/>
      <p:bldP spid="43" grpId="2"/>
      <p:bldP spid="43" grpId="3"/>
    </p:bldLst>
  </p:timing>
</p:sld>
</file>

<file path=ppt/theme/theme1.xml><?xml version="1.0" encoding="utf-8"?>
<a:theme xmlns:a="http://schemas.openxmlformats.org/drawingml/2006/main" name="Office Theme">
  <a:themeElements>
    <a:clrScheme name="1st Corinthians">
      <a:dk1>
        <a:sysClr val="windowText" lastClr="000000"/>
      </a:dk1>
      <a:lt1>
        <a:srgbClr val="000000"/>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1st Corinthians">
      <a:majorFont>
        <a:latin typeface="GreeceBlack"/>
        <a:ea typeface=""/>
        <a:cs typeface=""/>
      </a:majorFont>
      <a:minorFont>
        <a:latin typeface="GreeceBlac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sz="3600" dirty="0">
            <a:latin typeface="GreeceBlack" panose="020B0600000000000000" pitchFamily="34" charset="0"/>
          </a:defRPr>
        </a:defPPr>
      </a:lstStyle>
    </a:txDef>
  </a:objectDefaults>
  <a:extraClrSchemeLst/>
  <a:extLst>
    <a:ext uri="{05A4C25C-085E-4340-85A3-A5531E510DB2}">
      <thm15:themeFamily xmlns:thm15="http://schemas.microsoft.com/office/thememl/2012/main" name="Presentation1" id="{E65ECD9F-6721-4526-9C68-607F9C61CA46}" vid="{9CA39E26-0716-4D1D-BE16-B15781B582FE}"/>
    </a:ext>
  </a:extLst>
</a:theme>
</file>

<file path=docProps/app.xml><?xml version="1.0" encoding="utf-8"?>
<Properties xmlns="http://schemas.openxmlformats.org/officeDocument/2006/extended-properties" xmlns:vt="http://schemas.openxmlformats.org/officeDocument/2006/docPropsVTypes">
  <Template>1 Corinthians</Template>
  <TotalTime>1785</TotalTime>
  <Words>702</Words>
  <Application>Microsoft Office PowerPoint</Application>
  <PresentationFormat>On-screen Show (4:3)</PresentationFormat>
  <Paragraphs>315</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vtks distress</vt:lpstr>
      <vt:lpstr>GreeceBlack</vt:lpstr>
      <vt:lpstr>Times New Roman</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 Merrihew</dc:creator>
  <cp:lastModifiedBy>Ken Merrihew</cp:lastModifiedBy>
  <cp:revision>28</cp:revision>
  <dcterms:created xsi:type="dcterms:W3CDTF">2014-10-30T16:47:26Z</dcterms:created>
  <dcterms:modified xsi:type="dcterms:W3CDTF">2014-11-02T13:15:45Z</dcterms:modified>
</cp:coreProperties>
</file>